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9" r:id="rId1"/>
  </p:sldMasterIdLst>
  <p:notesMasterIdLst>
    <p:notesMasterId r:id="rId30"/>
  </p:notesMasterIdLst>
  <p:handoutMasterIdLst>
    <p:handoutMasterId r:id="rId31"/>
  </p:handoutMasterIdLst>
  <p:sldIdLst>
    <p:sldId id="322" r:id="rId2"/>
    <p:sldId id="330" r:id="rId3"/>
    <p:sldId id="336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72" r:id="rId19"/>
    <p:sldId id="373" r:id="rId20"/>
    <p:sldId id="374" r:id="rId21"/>
    <p:sldId id="370" r:id="rId22"/>
    <p:sldId id="371" r:id="rId23"/>
    <p:sldId id="375" r:id="rId24"/>
    <p:sldId id="376" r:id="rId25"/>
    <p:sldId id="377" r:id="rId26"/>
    <p:sldId id="378" r:id="rId27"/>
    <p:sldId id="379" r:id="rId28"/>
    <p:sldId id="329" r:id="rId29"/>
  </p:sldIdLst>
  <p:sldSz cx="9144000" cy="6858000" type="screen4x3"/>
  <p:notesSz cx="6802438" cy="99345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90" userDrawn="1">
          <p15:clr>
            <a:srgbClr val="A4A3A4"/>
          </p15:clr>
        </p15:guide>
        <p15:guide id="2" orient="horz" pos="3929" userDrawn="1">
          <p15:clr>
            <a:srgbClr val="A4A3A4"/>
          </p15:clr>
        </p15:guide>
        <p15:guide id="3" pos="5516" userDrawn="1">
          <p15:clr>
            <a:srgbClr val="A4A3A4"/>
          </p15:clr>
        </p15:guide>
        <p15:guide id="4" pos="24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kjeong" initials="o" lastIdx="1" clrIdx="0">
    <p:extLst>
      <p:ext uri="{19B8F6BF-5375-455C-9EA6-DF929625EA0E}">
        <p15:presenceInfo xmlns="" xmlns:p15="http://schemas.microsoft.com/office/powerpoint/2012/main" userId="okje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795"/>
    <a:srgbClr val="0282AA"/>
    <a:srgbClr val="FFCA28"/>
    <a:srgbClr val="DBEEF4"/>
    <a:srgbClr val="C6D9F1"/>
    <a:srgbClr val="0171A3"/>
    <a:srgbClr val="BFBFBF"/>
    <a:srgbClr val="083E8E"/>
    <a:srgbClr val="898989"/>
    <a:srgbClr val="36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74" autoAdjust="0"/>
    <p:restoredTop sz="95574" autoAdjust="0"/>
  </p:normalViewPr>
  <p:slideViewPr>
    <p:cSldViewPr snapToGrid="0">
      <p:cViewPr>
        <p:scale>
          <a:sx n="124" d="100"/>
          <a:sy n="124" d="100"/>
        </p:scale>
        <p:origin x="-1530" y="216"/>
      </p:cViewPr>
      <p:guideLst>
        <p:guide orient="horz" pos="890"/>
        <p:guide orient="horz" pos="3929"/>
        <p:guide pos="5516"/>
        <p:guide pos="2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1450F-0C7E-4030-BA81-03132B934C9E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8B2F5-3C16-4FEA-95AD-D1190F2BE56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18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8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6F834-E589-4FC7-A351-E818025C9F5B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4" y="4781014"/>
            <a:ext cx="5441950" cy="39117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3" cy="4984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13C5E-C2C4-45CD-99D0-4FD7B495531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0557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357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980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2837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9147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9878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96236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2755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8777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960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33228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26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876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29447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6489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292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88760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7428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742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7428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7428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3334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474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096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462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2521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7839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697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13C5E-C2C4-45CD-99D0-4FD7B495531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1733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60651" y="1395672"/>
            <a:ext cx="7644899" cy="2318497"/>
          </a:xfrm>
        </p:spPr>
        <p:txBody>
          <a:bodyPr anchor="ctr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807541" y="4708366"/>
            <a:ext cx="4664720" cy="1036015"/>
          </a:xfrm>
        </p:spPr>
        <p:txBody>
          <a:bodyPr>
            <a:normAutofit/>
          </a:bodyPr>
          <a:lstStyle>
            <a:lvl1pPr marL="0" indent="0" algn="l">
              <a:buNone/>
              <a:defRPr sz="1200" b="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B421-8086-4FD2-BB5B-4BC87CBF323E}" type="datetimeFigureOut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52A4-5BB7-4AAB-B3A3-9FEB9DFE1CA9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6272567" y="5960295"/>
            <a:ext cx="2565000" cy="230832"/>
          </a:xfrm>
          <a:prstGeom prst="rect">
            <a:avLst/>
          </a:prstGeom>
          <a:noFill/>
        </p:spPr>
        <p:txBody>
          <a:bodyPr wrap="square" lIns="81000" rtlCol="0">
            <a:spAutoFit/>
          </a:bodyPr>
          <a:lstStyle/>
          <a:p>
            <a:pPr algn="r"/>
            <a:r>
              <a:rPr lang="en-US" altLang="ko-KR" sz="9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75000"/>
                    <a:alpha val="60000"/>
                  </a:schemeClr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Optimizing Your Cloud Data Center</a:t>
            </a:r>
            <a:endParaRPr lang="ko-KR" altLang="en-US" sz="9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75000"/>
                  <a:alpha val="60000"/>
                </a:schemeClr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23" name="Group 18"/>
          <p:cNvGrpSpPr>
            <a:grpSpLocks noChangeAspect="1"/>
          </p:cNvGrpSpPr>
          <p:nvPr userDrawn="1"/>
        </p:nvGrpSpPr>
        <p:grpSpPr bwMode="auto">
          <a:xfrm>
            <a:off x="7441530" y="533859"/>
            <a:ext cx="1299759" cy="295596"/>
            <a:chOff x="4059" y="2844"/>
            <a:chExt cx="2691" cy="612"/>
          </a:xfrm>
        </p:grpSpPr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5260" y="2968"/>
              <a:ext cx="351" cy="363"/>
            </a:xfrm>
            <a:custGeom>
              <a:avLst/>
              <a:gdLst>
                <a:gd name="T0" fmla="*/ 5 w 148"/>
                <a:gd name="T1" fmla="*/ 46 h 152"/>
                <a:gd name="T2" fmla="*/ 22 w 148"/>
                <a:gd name="T3" fmla="*/ 21 h 152"/>
                <a:gd name="T4" fmla="*/ 46 w 148"/>
                <a:gd name="T5" fmla="*/ 5 h 152"/>
                <a:gd name="T6" fmla="*/ 74 w 148"/>
                <a:gd name="T7" fmla="*/ 0 h 152"/>
                <a:gd name="T8" fmla="*/ 102 w 148"/>
                <a:gd name="T9" fmla="*/ 5 h 152"/>
                <a:gd name="T10" fmla="*/ 126 w 148"/>
                <a:gd name="T11" fmla="*/ 22 h 152"/>
                <a:gd name="T12" fmla="*/ 142 w 148"/>
                <a:gd name="T13" fmla="*/ 46 h 152"/>
                <a:gd name="T14" fmla="*/ 148 w 148"/>
                <a:gd name="T15" fmla="*/ 75 h 152"/>
                <a:gd name="T16" fmla="*/ 143 w 148"/>
                <a:gd name="T17" fmla="*/ 104 h 152"/>
                <a:gd name="T18" fmla="*/ 129 w 148"/>
                <a:gd name="T19" fmla="*/ 127 h 152"/>
                <a:gd name="T20" fmla="*/ 104 w 148"/>
                <a:gd name="T21" fmla="*/ 146 h 152"/>
                <a:gd name="T22" fmla="*/ 73 w 148"/>
                <a:gd name="T23" fmla="*/ 152 h 152"/>
                <a:gd name="T24" fmla="*/ 43 w 148"/>
                <a:gd name="T25" fmla="*/ 145 h 152"/>
                <a:gd name="T26" fmla="*/ 18 w 148"/>
                <a:gd name="T27" fmla="*/ 127 h 152"/>
                <a:gd name="T28" fmla="*/ 4 w 148"/>
                <a:gd name="T29" fmla="*/ 103 h 152"/>
                <a:gd name="T30" fmla="*/ 0 w 148"/>
                <a:gd name="T31" fmla="*/ 75 h 152"/>
                <a:gd name="T32" fmla="*/ 5 w 148"/>
                <a:gd name="T33" fmla="*/ 46 h 152"/>
                <a:gd name="T34" fmla="*/ 30 w 148"/>
                <a:gd name="T35" fmla="*/ 95 h 152"/>
                <a:gd name="T36" fmla="*/ 40 w 148"/>
                <a:gd name="T37" fmla="*/ 110 h 152"/>
                <a:gd name="T38" fmla="*/ 56 w 148"/>
                <a:gd name="T39" fmla="*/ 121 h 152"/>
                <a:gd name="T40" fmla="*/ 74 w 148"/>
                <a:gd name="T41" fmla="*/ 125 h 152"/>
                <a:gd name="T42" fmla="*/ 107 w 148"/>
                <a:gd name="T43" fmla="*/ 111 h 152"/>
                <a:gd name="T44" fmla="*/ 121 w 148"/>
                <a:gd name="T45" fmla="*/ 75 h 152"/>
                <a:gd name="T46" fmla="*/ 118 w 148"/>
                <a:gd name="T47" fmla="*/ 58 h 152"/>
                <a:gd name="T48" fmla="*/ 108 w 148"/>
                <a:gd name="T49" fmla="*/ 43 h 152"/>
                <a:gd name="T50" fmla="*/ 92 w 148"/>
                <a:gd name="T51" fmla="*/ 31 h 152"/>
                <a:gd name="T52" fmla="*/ 74 w 148"/>
                <a:gd name="T53" fmla="*/ 28 h 152"/>
                <a:gd name="T54" fmla="*/ 56 w 148"/>
                <a:gd name="T55" fmla="*/ 31 h 152"/>
                <a:gd name="T56" fmla="*/ 41 w 148"/>
                <a:gd name="T57" fmla="*/ 41 h 152"/>
                <a:gd name="T58" fmla="*/ 31 w 148"/>
                <a:gd name="T59" fmla="*/ 57 h 152"/>
                <a:gd name="T60" fmla="*/ 27 w 148"/>
                <a:gd name="T61" fmla="*/ 75 h 152"/>
                <a:gd name="T62" fmla="*/ 30 w 148"/>
                <a:gd name="T63" fmla="*/ 9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52">
                  <a:moveTo>
                    <a:pt x="5" y="46"/>
                  </a:moveTo>
                  <a:cubicBezTo>
                    <a:pt x="9" y="37"/>
                    <a:pt x="15" y="29"/>
                    <a:pt x="22" y="21"/>
                  </a:cubicBezTo>
                  <a:cubicBezTo>
                    <a:pt x="29" y="14"/>
                    <a:pt x="37" y="9"/>
                    <a:pt x="46" y="5"/>
                  </a:cubicBezTo>
                  <a:cubicBezTo>
                    <a:pt x="54" y="2"/>
                    <a:pt x="64" y="0"/>
                    <a:pt x="74" y="0"/>
                  </a:cubicBezTo>
                  <a:cubicBezTo>
                    <a:pt x="84" y="0"/>
                    <a:pt x="93" y="2"/>
                    <a:pt x="102" y="5"/>
                  </a:cubicBezTo>
                  <a:cubicBezTo>
                    <a:pt x="111" y="9"/>
                    <a:pt x="119" y="15"/>
                    <a:pt x="126" y="22"/>
                  </a:cubicBezTo>
                  <a:cubicBezTo>
                    <a:pt x="133" y="29"/>
                    <a:pt x="139" y="37"/>
                    <a:pt x="142" y="46"/>
                  </a:cubicBezTo>
                  <a:cubicBezTo>
                    <a:pt x="146" y="55"/>
                    <a:pt x="148" y="65"/>
                    <a:pt x="148" y="75"/>
                  </a:cubicBezTo>
                  <a:cubicBezTo>
                    <a:pt x="148" y="86"/>
                    <a:pt x="147" y="95"/>
                    <a:pt x="143" y="104"/>
                  </a:cubicBezTo>
                  <a:cubicBezTo>
                    <a:pt x="140" y="113"/>
                    <a:pt x="135" y="120"/>
                    <a:pt x="129" y="127"/>
                  </a:cubicBezTo>
                  <a:cubicBezTo>
                    <a:pt x="121" y="135"/>
                    <a:pt x="113" y="141"/>
                    <a:pt x="104" y="146"/>
                  </a:cubicBezTo>
                  <a:cubicBezTo>
                    <a:pt x="94" y="150"/>
                    <a:pt x="84" y="152"/>
                    <a:pt x="73" y="152"/>
                  </a:cubicBezTo>
                  <a:cubicBezTo>
                    <a:pt x="63" y="152"/>
                    <a:pt x="52" y="150"/>
                    <a:pt x="43" y="145"/>
                  </a:cubicBezTo>
                  <a:cubicBezTo>
                    <a:pt x="34" y="141"/>
                    <a:pt x="26" y="135"/>
                    <a:pt x="18" y="127"/>
                  </a:cubicBezTo>
                  <a:cubicBezTo>
                    <a:pt x="12" y="120"/>
                    <a:pt x="8" y="112"/>
                    <a:pt x="4" y="103"/>
                  </a:cubicBezTo>
                  <a:cubicBezTo>
                    <a:pt x="1" y="94"/>
                    <a:pt x="0" y="85"/>
                    <a:pt x="0" y="75"/>
                  </a:cubicBezTo>
                  <a:cubicBezTo>
                    <a:pt x="0" y="65"/>
                    <a:pt x="1" y="55"/>
                    <a:pt x="5" y="46"/>
                  </a:cubicBezTo>
                  <a:moveTo>
                    <a:pt x="30" y="95"/>
                  </a:moveTo>
                  <a:cubicBezTo>
                    <a:pt x="33" y="101"/>
                    <a:pt x="36" y="106"/>
                    <a:pt x="40" y="110"/>
                  </a:cubicBezTo>
                  <a:cubicBezTo>
                    <a:pt x="45" y="115"/>
                    <a:pt x="50" y="118"/>
                    <a:pt x="56" y="121"/>
                  </a:cubicBezTo>
                  <a:cubicBezTo>
                    <a:pt x="61" y="124"/>
                    <a:pt x="67" y="125"/>
                    <a:pt x="74" y="125"/>
                  </a:cubicBezTo>
                  <a:cubicBezTo>
                    <a:pt x="87" y="125"/>
                    <a:pt x="98" y="120"/>
                    <a:pt x="107" y="111"/>
                  </a:cubicBezTo>
                  <a:cubicBezTo>
                    <a:pt x="117" y="101"/>
                    <a:pt x="121" y="89"/>
                    <a:pt x="121" y="75"/>
                  </a:cubicBezTo>
                  <a:cubicBezTo>
                    <a:pt x="121" y="69"/>
                    <a:pt x="120" y="63"/>
                    <a:pt x="118" y="58"/>
                  </a:cubicBezTo>
                  <a:cubicBezTo>
                    <a:pt x="115" y="52"/>
                    <a:pt x="112" y="47"/>
                    <a:pt x="108" y="43"/>
                  </a:cubicBezTo>
                  <a:cubicBezTo>
                    <a:pt x="103" y="38"/>
                    <a:pt x="98" y="34"/>
                    <a:pt x="92" y="31"/>
                  </a:cubicBezTo>
                  <a:cubicBezTo>
                    <a:pt x="87" y="29"/>
                    <a:pt x="80" y="28"/>
                    <a:pt x="74" y="28"/>
                  </a:cubicBezTo>
                  <a:cubicBezTo>
                    <a:pt x="67" y="28"/>
                    <a:pt x="61" y="29"/>
                    <a:pt x="56" y="31"/>
                  </a:cubicBezTo>
                  <a:cubicBezTo>
                    <a:pt x="50" y="33"/>
                    <a:pt x="46" y="36"/>
                    <a:pt x="41" y="41"/>
                  </a:cubicBezTo>
                  <a:cubicBezTo>
                    <a:pt x="37" y="46"/>
                    <a:pt x="33" y="51"/>
                    <a:pt x="31" y="57"/>
                  </a:cubicBezTo>
                  <a:cubicBezTo>
                    <a:pt x="28" y="63"/>
                    <a:pt x="27" y="69"/>
                    <a:pt x="27" y="75"/>
                  </a:cubicBezTo>
                  <a:cubicBezTo>
                    <a:pt x="27" y="82"/>
                    <a:pt x="28" y="89"/>
                    <a:pt x="30" y="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20"/>
            <p:cNvSpPr>
              <a:spLocks noEditPoints="1"/>
            </p:cNvSpPr>
            <p:nvPr/>
          </p:nvSpPr>
          <p:spPr bwMode="auto">
            <a:xfrm>
              <a:off x="4820" y="2973"/>
              <a:ext cx="267" cy="354"/>
            </a:xfrm>
            <a:custGeom>
              <a:avLst/>
              <a:gdLst>
                <a:gd name="T0" fmla="*/ 0 w 113"/>
                <a:gd name="T1" fmla="*/ 148 h 148"/>
                <a:gd name="T2" fmla="*/ 0 w 113"/>
                <a:gd name="T3" fmla="*/ 0 h 148"/>
                <a:gd name="T4" fmla="*/ 48 w 113"/>
                <a:gd name="T5" fmla="*/ 0 h 148"/>
                <a:gd name="T6" fmla="*/ 83 w 113"/>
                <a:gd name="T7" fmla="*/ 2 h 148"/>
                <a:gd name="T8" fmla="*/ 104 w 113"/>
                <a:gd name="T9" fmla="*/ 16 h 148"/>
                <a:gd name="T10" fmla="*/ 113 w 113"/>
                <a:gd name="T11" fmla="*/ 45 h 148"/>
                <a:gd name="T12" fmla="*/ 108 w 113"/>
                <a:gd name="T13" fmla="*/ 68 h 148"/>
                <a:gd name="T14" fmla="*/ 96 w 113"/>
                <a:gd name="T15" fmla="*/ 83 h 148"/>
                <a:gd name="T16" fmla="*/ 80 w 113"/>
                <a:gd name="T17" fmla="*/ 90 h 148"/>
                <a:gd name="T18" fmla="*/ 49 w 113"/>
                <a:gd name="T19" fmla="*/ 92 h 148"/>
                <a:gd name="T20" fmla="*/ 30 w 113"/>
                <a:gd name="T21" fmla="*/ 92 h 148"/>
                <a:gd name="T22" fmla="*/ 30 w 113"/>
                <a:gd name="T23" fmla="*/ 148 h 148"/>
                <a:gd name="T24" fmla="*/ 0 w 113"/>
                <a:gd name="T25" fmla="*/ 148 h 148"/>
                <a:gd name="T26" fmla="*/ 30 w 113"/>
                <a:gd name="T27" fmla="*/ 25 h 148"/>
                <a:gd name="T28" fmla="*/ 30 w 113"/>
                <a:gd name="T29" fmla="*/ 67 h 148"/>
                <a:gd name="T30" fmla="*/ 46 w 113"/>
                <a:gd name="T31" fmla="*/ 67 h 148"/>
                <a:gd name="T32" fmla="*/ 70 w 113"/>
                <a:gd name="T33" fmla="*/ 65 h 148"/>
                <a:gd name="T34" fmla="*/ 79 w 113"/>
                <a:gd name="T35" fmla="*/ 57 h 148"/>
                <a:gd name="T36" fmla="*/ 82 w 113"/>
                <a:gd name="T37" fmla="*/ 46 h 148"/>
                <a:gd name="T38" fmla="*/ 78 w 113"/>
                <a:gd name="T39" fmla="*/ 32 h 148"/>
                <a:gd name="T40" fmla="*/ 66 w 113"/>
                <a:gd name="T41" fmla="*/ 26 h 148"/>
                <a:gd name="T42" fmla="*/ 44 w 113"/>
                <a:gd name="T43" fmla="*/ 25 h 148"/>
                <a:gd name="T44" fmla="*/ 30 w 113"/>
                <a:gd name="T45" fmla="*/ 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48">
                  <a:moveTo>
                    <a:pt x="0" y="1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0"/>
                    <a:pt x="78" y="0"/>
                    <a:pt x="83" y="2"/>
                  </a:cubicBezTo>
                  <a:cubicBezTo>
                    <a:pt x="92" y="4"/>
                    <a:pt x="99" y="9"/>
                    <a:pt x="104" y="16"/>
                  </a:cubicBezTo>
                  <a:cubicBezTo>
                    <a:pt x="110" y="24"/>
                    <a:pt x="113" y="33"/>
                    <a:pt x="113" y="45"/>
                  </a:cubicBezTo>
                  <a:cubicBezTo>
                    <a:pt x="113" y="54"/>
                    <a:pt x="111" y="62"/>
                    <a:pt x="108" y="68"/>
                  </a:cubicBezTo>
                  <a:cubicBezTo>
                    <a:pt x="105" y="75"/>
                    <a:pt x="101" y="79"/>
                    <a:pt x="96" y="83"/>
                  </a:cubicBezTo>
                  <a:cubicBezTo>
                    <a:pt x="90" y="87"/>
                    <a:pt x="85" y="89"/>
                    <a:pt x="80" y="90"/>
                  </a:cubicBezTo>
                  <a:cubicBezTo>
                    <a:pt x="73" y="91"/>
                    <a:pt x="63" y="92"/>
                    <a:pt x="49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148"/>
                    <a:pt x="30" y="148"/>
                    <a:pt x="30" y="148"/>
                  </a:cubicBezTo>
                  <a:lnTo>
                    <a:pt x="0" y="148"/>
                  </a:lnTo>
                  <a:close/>
                  <a:moveTo>
                    <a:pt x="30" y="25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58" y="67"/>
                    <a:pt x="66" y="66"/>
                    <a:pt x="70" y="65"/>
                  </a:cubicBezTo>
                  <a:cubicBezTo>
                    <a:pt x="74" y="63"/>
                    <a:pt x="77" y="61"/>
                    <a:pt x="79" y="57"/>
                  </a:cubicBezTo>
                  <a:cubicBezTo>
                    <a:pt x="81" y="54"/>
                    <a:pt x="82" y="50"/>
                    <a:pt x="82" y="46"/>
                  </a:cubicBezTo>
                  <a:cubicBezTo>
                    <a:pt x="82" y="40"/>
                    <a:pt x="81" y="36"/>
                    <a:pt x="78" y="32"/>
                  </a:cubicBezTo>
                  <a:cubicBezTo>
                    <a:pt x="74" y="29"/>
                    <a:pt x="70" y="27"/>
                    <a:pt x="66" y="26"/>
                  </a:cubicBezTo>
                  <a:cubicBezTo>
                    <a:pt x="62" y="25"/>
                    <a:pt x="55" y="25"/>
                    <a:pt x="44" y="25"/>
                  </a:cubicBezTo>
                  <a:lnTo>
                    <a:pt x="3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5139" y="2973"/>
              <a:ext cx="71" cy="3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5658" y="2975"/>
              <a:ext cx="249" cy="354"/>
            </a:xfrm>
            <a:custGeom>
              <a:avLst/>
              <a:gdLst>
                <a:gd name="T0" fmla="*/ 0 w 249"/>
                <a:gd name="T1" fmla="*/ 354 h 354"/>
                <a:gd name="T2" fmla="*/ 0 w 249"/>
                <a:gd name="T3" fmla="*/ 0 h 354"/>
                <a:gd name="T4" fmla="*/ 71 w 249"/>
                <a:gd name="T5" fmla="*/ 0 h 354"/>
                <a:gd name="T6" fmla="*/ 71 w 249"/>
                <a:gd name="T7" fmla="*/ 292 h 354"/>
                <a:gd name="T8" fmla="*/ 249 w 249"/>
                <a:gd name="T9" fmla="*/ 292 h 354"/>
                <a:gd name="T10" fmla="*/ 249 w 249"/>
                <a:gd name="T11" fmla="*/ 354 h 354"/>
                <a:gd name="T12" fmla="*/ 0 w 249"/>
                <a:gd name="T13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54">
                  <a:moveTo>
                    <a:pt x="0" y="354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292"/>
                  </a:lnTo>
                  <a:lnTo>
                    <a:pt x="249" y="292"/>
                  </a:lnTo>
                  <a:lnTo>
                    <a:pt x="249" y="35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5949" y="2973"/>
              <a:ext cx="71" cy="3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6084" y="2973"/>
              <a:ext cx="280" cy="356"/>
            </a:xfrm>
            <a:custGeom>
              <a:avLst/>
              <a:gdLst>
                <a:gd name="T0" fmla="*/ 0 w 280"/>
                <a:gd name="T1" fmla="*/ 356 h 356"/>
                <a:gd name="T2" fmla="*/ 0 w 280"/>
                <a:gd name="T3" fmla="*/ 0 h 356"/>
                <a:gd name="T4" fmla="*/ 69 w 280"/>
                <a:gd name="T5" fmla="*/ 0 h 356"/>
                <a:gd name="T6" fmla="*/ 214 w 280"/>
                <a:gd name="T7" fmla="*/ 239 h 356"/>
                <a:gd name="T8" fmla="*/ 214 w 280"/>
                <a:gd name="T9" fmla="*/ 0 h 356"/>
                <a:gd name="T10" fmla="*/ 280 w 280"/>
                <a:gd name="T11" fmla="*/ 0 h 356"/>
                <a:gd name="T12" fmla="*/ 280 w 280"/>
                <a:gd name="T13" fmla="*/ 356 h 356"/>
                <a:gd name="T14" fmla="*/ 209 w 280"/>
                <a:gd name="T15" fmla="*/ 356 h 356"/>
                <a:gd name="T16" fmla="*/ 64 w 280"/>
                <a:gd name="T17" fmla="*/ 122 h 356"/>
                <a:gd name="T18" fmla="*/ 64 w 280"/>
                <a:gd name="T19" fmla="*/ 356 h 356"/>
                <a:gd name="T20" fmla="*/ 0 w 280"/>
                <a:gd name="T21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356">
                  <a:moveTo>
                    <a:pt x="0" y="356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214" y="239"/>
                  </a:lnTo>
                  <a:lnTo>
                    <a:pt x="214" y="0"/>
                  </a:lnTo>
                  <a:lnTo>
                    <a:pt x="280" y="0"/>
                  </a:lnTo>
                  <a:lnTo>
                    <a:pt x="280" y="356"/>
                  </a:lnTo>
                  <a:lnTo>
                    <a:pt x="209" y="356"/>
                  </a:lnTo>
                  <a:lnTo>
                    <a:pt x="64" y="122"/>
                  </a:lnTo>
                  <a:lnTo>
                    <a:pt x="64" y="356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6433" y="2973"/>
              <a:ext cx="317" cy="356"/>
            </a:xfrm>
            <a:custGeom>
              <a:avLst/>
              <a:gdLst>
                <a:gd name="T0" fmla="*/ 0 w 317"/>
                <a:gd name="T1" fmla="*/ 356 h 356"/>
                <a:gd name="T2" fmla="*/ 0 w 317"/>
                <a:gd name="T3" fmla="*/ 0 h 356"/>
                <a:gd name="T4" fmla="*/ 73 w 317"/>
                <a:gd name="T5" fmla="*/ 0 h 356"/>
                <a:gd name="T6" fmla="*/ 73 w 317"/>
                <a:gd name="T7" fmla="*/ 158 h 356"/>
                <a:gd name="T8" fmla="*/ 215 w 317"/>
                <a:gd name="T9" fmla="*/ 0 h 356"/>
                <a:gd name="T10" fmla="*/ 310 w 317"/>
                <a:gd name="T11" fmla="*/ 0 h 356"/>
                <a:gd name="T12" fmla="*/ 177 w 317"/>
                <a:gd name="T13" fmla="*/ 139 h 356"/>
                <a:gd name="T14" fmla="*/ 317 w 317"/>
                <a:gd name="T15" fmla="*/ 356 h 356"/>
                <a:gd name="T16" fmla="*/ 225 w 317"/>
                <a:gd name="T17" fmla="*/ 356 h 356"/>
                <a:gd name="T18" fmla="*/ 130 w 317"/>
                <a:gd name="T19" fmla="*/ 189 h 356"/>
                <a:gd name="T20" fmla="*/ 73 w 317"/>
                <a:gd name="T21" fmla="*/ 248 h 356"/>
                <a:gd name="T22" fmla="*/ 73 w 317"/>
                <a:gd name="T23" fmla="*/ 356 h 356"/>
                <a:gd name="T24" fmla="*/ 0 w 317"/>
                <a:gd name="T25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56">
                  <a:moveTo>
                    <a:pt x="0" y="356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158"/>
                  </a:lnTo>
                  <a:lnTo>
                    <a:pt x="215" y="0"/>
                  </a:lnTo>
                  <a:lnTo>
                    <a:pt x="310" y="0"/>
                  </a:lnTo>
                  <a:lnTo>
                    <a:pt x="177" y="139"/>
                  </a:lnTo>
                  <a:lnTo>
                    <a:pt x="317" y="356"/>
                  </a:lnTo>
                  <a:lnTo>
                    <a:pt x="225" y="356"/>
                  </a:lnTo>
                  <a:lnTo>
                    <a:pt x="130" y="189"/>
                  </a:lnTo>
                  <a:lnTo>
                    <a:pt x="73" y="248"/>
                  </a:lnTo>
                  <a:lnTo>
                    <a:pt x="73" y="356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4820" y="2973"/>
              <a:ext cx="267" cy="354"/>
            </a:xfrm>
            <a:custGeom>
              <a:avLst/>
              <a:gdLst>
                <a:gd name="T0" fmla="*/ 0 w 113"/>
                <a:gd name="T1" fmla="*/ 148 h 148"/>
                <a:gd name="T2" fmla="*/ 0 w 113"/>
                <a:gd name="T3" fmla="*/ 0 h 148"/>
                <a:gd name="T4" fmla="*/ 48 w 113"/>
                <a:gd name="T5" fmla="*/ 0 h 148"/>
                <a:gd name="T6" fmla="*/ 83 w 113"/>
                <a:gd name="T7" fmla="*/ 2 h 148"/>
                <a:gd name="T8" fmla="*/ 104 w 113"/>
                <a:gd name="T9" fmla="*/ 16 h 148"/>
                <a:gd name="T10" fmla="*/ 113 w 113"/>
                <a:gd name="T11" fmla="*/ 45 h 148"/>
                <a:gd name="T12" fmla="*/ 108 w 113"/>
                <a:gd name="T13" fmla="*/ 68 h 148"/>
                <a:gd name="T14" fmla="*/ 96 w 113"/>
                <a:gd name="T15" fmla="*/ 83 h 148"/>
                <a:gd name="T16" fmla="*/ 80 w 113"/>
                <a:gd name="T17" fmla="*/ 90 h 148"/>
                <a:gd name="T18" fmla="*/ 49 w 113"/>
                <a:gd name="T19" fmla="*/ 92 h 148"/>
                <a:gd name="T20" fmla="*/ 30 w 113"/>
                <a:gd name="T21" fmla="*/ 92 h 148"/>
                <a:gd name="T22" fmla="*/ 30 w 113"/>
                <a:gd name="T23" fmla="*/ 148 h 148"/>
                <a:gd name="T24" fmla="*/ 0 w 113"/>
                <a:gd name="T25" fmla="*/ 148 h 148"/>
                <a:gd name="T26" fmla="*/ 30 w 113"/>
                <a:gd name="T27" fmla="*/ 25 h 148"/>
                <a:gd name="T28" fmla="*/ 30 w 113"/>
                <a:gd name="T29" fmla="*/ 67 h 148"/>
                <a:gd name="T30" fmla="*/ 46 w 113"/>
                <a:gd name="T31" fmla="*/ 67 h 148"/>
                <a:gd name="T32" fmla="*/ 70 w 113"/>
                <a:gd name="T33" fmla="*/ 65 h 148"/>
                <a:gd name="T34" fmla="*/ 79 w 113"/>
                <a:gd name="T35" fmla="*/ 57 h 148"/>
                <a:gd name="T36" fmla="*/ 82 w 113"/>
                <a:gd name="T37" fmla="*/ 46 h 148"/>
                <a:gd name="T38" fmla="*/ 78 w 113"/>
                <a:gd name="T39" fmla="*/ 32 h 148"/>
                <a:gd name="T40" fmla="*/ 66 w 113"/>
                <a:gd name="T41" fmla="*/ 26 h 148"/>
                <a:gd name="T42" fmla="*/ 44 w 113"/>
                <a:gd name="T43" fmla="*/ 25 h 148"/>
                <a:gd name="T44" fmla="*/ 30 w 113"/>
                <a:gd name="T45" fmla="*/ 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48">
                  <a:moveTo>
                    <a:pt x="0" y="1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0"/>
                    <a:pt x="78" y="0"/>
                    <a:pt x="83" y="2"/>
                  </a:cubicBezTo>
                  <a:cubicBezTo>
                    <a:pt x="92" y="4"/>
                    <a:pt x="99" y="9"/>
                    <a:pt x="104" y="16"/>
                  </a:cubicBezTo>
                  <a:cubicBezTo>
                    <a:pt x="110" y="24"/>
                    <a:pt x="113" y="33"/>
                    <a:pt x="113" y="45"/>
                  </a:cubicBezTo>
                  <a:cubicBezTo>
                    <a:pt x="113" y="54"/>
                    <a:pt x="111" y="62"/>
                    <a:pt x="108" y="68"/>
                  </a:cubicBezTo>
                  <a:cubicBezTo>
                    <a:pt x="105" y="75"/>
                    <a:pt x="101" y="79"/>
                    <a:pt x="96" y="83"/>
                  </a:cubicBezTo>
                  <a:cubicBezTo>
                    <a:pt x="90" y="87"/>
                    <a:pt x="85" y="89"/>
                    <a:pt x="80" y="90"/>
                  </a:cubicBezTo>
                  <a:cubicBezTo>
                    <a:pt x="73" y="91"/>
                    <a:pt x="63" y="92"/>
                    <a:pt x="49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148"/>
                    <a:pt x="30" y="148"/>
                    <a:pt x="30" y="148"/>
                  </a:cubicBezTo>
                  <a:lnTo>
                    <a:pt x="0" y="148"/>
                  </a:lnTo>
                  <a:close/>
                  <a:moveTo>
                    <a:pt x="30" y="25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58" y="67"/>
                    <a:pt x="66" y="66"/>
                    <a:pt x="70" y="65"/>
                  </a:cubicBezTo>
                  <a:cubicBezTo>
                    <a:pt x="74" y="63"/>
                    <a:pt x="77" y="61"/>
                    <a:pt x="79" y="57"/>
                  </a:cubicBezTo>
                  <a:cubicBezTo>
                    <a:pt x="81" y="54"/>
                    <a:pt x="82" y="50"/>
                    <a:pt x="82" y="46"/>
                  </a:cubicBezTo>
                  <a:cubicBezTo>
                    <a:pt x="82" y="40"/>
                    <a:pt x="81" y="36"/>
                    <a:pt x="78" y="32"/>
                  </a:cubicBezTo>
                  <a:cubicBezTo>
                    <a:pt x="74" y="29"/>
                    <a:pt x="70" y="27"/>
                    <a:pt x="66" y="26"/>
                  </a:cubicBezTo>
                  <a:cubicBezTo>
                    <a:pt x="62" y="25"/>
                    <a:pt x="55" y="25"/>
                    <a:pt x="44" y="25"/>
                  </a:cubicBezTo>
                  <a:lnTo>
                    <a:pt x="30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Rectangle 27"/>
            <p:cNvSpPr>
              <a:spLocks noChangeArrowheads="1"/>
            </p:cNvSpPr>
            <p:nvPr/>
          </p:nvSpPr>
          <p:spPr bwMode="auto">
            <a:xfrm>
              <a:off x="5139" y="2973"/>
              <a:ext cx="71" cy="3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5658" y="2975"/>
              <a:ext cx="249" cy="354"/>
            </a:xfrm>
            <a:custGeom>
              <a:avLst/>
              <a:gdLst>
                <a:gd name="T0" fmla="*/ 0 w 249"/>
                <a:gd name="T1" fmla="*/ 354 h 354"/>
                <a:gd name="T2" fmla="*/ 0 w 249"/>
                <a:gd name="T3" fmla="*/ 0 h 354"/>
                <a:gd name="T4" fmla="*/ 71 w 249"/>
                <a:gd name="T5" fmla="*/ 0 h 354"/>
                <a:gd name="T6" fmla="*/ 71 w 249"/>
                <a:gd name="T7" fmla="*/ 292 h 354"/>
                <a:gd name="T8" fmla="*/ 249 w 249"/>
                <a:gd name="T9" fmla="*/ 292 h 354"/>
                <a:gd name="T10" fmla="*/ 249 w 249"/>
                <a:gd name="T11" fmla="*/ 354 h 354"/>
                <a:gd name="T12" fmla="*/ 0 w 249"/>
                <a:gd name="T13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54">
                  <a:moveTo>
                    <a:pt x="0" y="354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292"/>
                  </a:lnTo>
                  <a:lnTo>
                    <a:pt x="249" y="292"/>
                  </a:lnTo>
                  <a:lnTo>
                    <a:pt x="249" y="354"/>
                  </a:lnTo>
                  <a:lnTo>
                    <a:pt x="0" y="3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>
              <a:off x="5949" y="2973"/>
              <a:ext cx="71" cy="3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6084" y="2973"/>
              <a:ext cx="280" cy="356"/>
            </a:xfrm>
            <a:custGeom>
              <a:avLst/>
              <a:gdLst>
                <a:gd name="T0" fmla="*/ 0 w 280"/>
                <a:gd name="T1" fmla="*/ 356 h 356"/>
                <a:gd name="T2" fmla="*/ 0 w 280"/>
                <a:gd name="T3" fmla="*/ 0 h 356"/>
                <a:gd name="T4" fmla="*/ 69 w 280"/>
                <a:gd name="T5" fmla="*/ 0 h 356"/>
                <a:gd name="T6" fmla="*/ 214 w 280"/>
                <a:gd name="T7" fmla="*/ 239 h 356"/>
                <a:gd name="T8" fmla="*/ 214 w 280"/>
                <a:gd name="T9" fmla="*/ 0 h 356"/>
                <a:gd name="T10" fmla="*/ 280 w 280"/>
                <a:gd name="T11" fmla="*/ 0 h 356"/>
                <a:gd name="T12" fmla="*/ 280 w 280"/>
                <a:gd name="T13" fmla="*/ 356 h 356"/>
                <a:gd name="T14" fmla="*/ 209 w 280"/>
                <a:gd name="T15" fmla="*/ 356 h 356"/>
                <a:gd name="T16" fmla="*/ 64 w 280"/>
                <a:gd name="T17" fmla="*/ 122 h 356"/>
                <a:gd name="T18" fmla="*/ 64 w 280"/>
                <a:gd name="T19" fmla="*/ 356 h 356"/>
                <a:gd name="T20" fmla="*/ 0 w 280"/>
                <a:gd name="T21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356">
                  <a:moveTo>
                    <a:pt x="0" y="356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214" y="239"/>
                  </a:lnTo>
                  <a:lnTo>
                    <a:pt x="214" y="0"/>
                  </a:lnTo>
                  <a:lnTo>
                    <a:pt x="280" y="0"/>
                  </a:lnTo>
                  <a:lnTo>
                    <a:pt x="280" y="356"/>
                  </a:lnTo>
                  <a:lnTo>
                    <a:pt x="209" y="356"/>
                  </a:lnTo>
                  <a:lnTo>
                    <a:pt x="64" y="122"/>
                  </a:lnTo>
                  <a:lnTo>
                    <a:pt x="64" y="356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6433" y="2973"/>
              <a:ext cx="317" cy="356"/>
            </a:xfrm>
            <a:custGeom>
              <a:avLst/>
              <a:gdLst>
                <a:gd name="T0" fmla="*/ 0 w 317"/>
                <a:gd name="T1" fmla="*/ 356 h 356"/>
                <a:gd name="T2" fmla="*/ 0 w 317"/>
                <a:gd name="T3" fmla="*/ 0 h 356"/>
                <a:gd name="T4" fmla="*/ 73 w 317"/>
                <a:gd name="T5" fmla="*/ 0 h 356"/>
                <a:gd name="T6" fmla="*/ 73 w 317"/>
                <a:gd name="T7" fmla="*/ 158 h 356"/>
                <a:gd name="T8" fmla="*/ 215 w 317"/>
                <a:gd name="T9" fmla="*/ 0 h 356"/>
                <a:gd name="T10" fmla="*/ 310 w 317"/>
                <a:gd name="T11" fmla="*/ 0 h 356"/>
                <a:gd name="T12" fmla="*/ 177 w 317"/>
                <a:gd name="T13" fmla="*/ 139 h 356"/>
                <a:gd name="T14" fmla="*/ 317 w 317"/>
                <a:gd name="T15" fmla="*/ 356 h 356"/>
                <a:gd name="T16" fmla="*/ 225 w 317"/>
                <a:gd name="T17" fmla="*/ 356 h 356"/>
                <a:gd name="T18" fmla="*/ 130 w 317"/>
                <a:gd name="T19" fmla="*/ 189 h 356"/>
                <a:gd name="T20" fmla="*/ 73 w 317"/>
                <a:gd name="T21" fmla="*/ 248 h 356"/>
                <a:gd name="T22" fmla="*/ 73 w 317"/>
                <a:gd name="T23" fmla="*/ 356 h 356"/>
                <a:gd name="T24" fmla="*/ 0 w 317"/>
                <a:gd name="T25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56">
                  <a:moveTo>
                    <a:pt x="0" y="356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158"/>
                  </a:lnTo>
                  <a:lnTo>
                    <a:pt x="215" y="0"/>
                  </a:lnTo>
                  <a:lnTo>
                    <a:pt x="310" y="0"/>
                  </a:lnTo>
                  <a:lnTo>
                    <a:pt x="177" y="139"/>
                  </a:lnTo>
                  <a:lnTo>
                    <a:pt x="317" y="356"/>
                  </a:lnTo>
                  <a:lnTo>
                    <a:pt x="225" y="356"/>
                  </a:lnTo>
                  <a:lnTo>
                    <a:pt x="130" y="189"/>
                  </a:lnTo>
                  <a:lnTo>
                    <a:pt x="73" y="248"/>
                  </a:lnTo>
                  <a:lnTo>
                    <a:pt x="73" y="356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7" name="Freeform 32"/>
            <p:cNvSpPr>
              <a:spLocks noEditPoints="1"/>
            </p:cNvSpPr>
            <p:nvPr/>
          </p:nvSpPr>
          <p:spPr bwMode="auto">
            <a:xfrm>
              <a:off x="4059" y="2844"/>
              <a:ext cx="649" cy="612"/>
            </a:xfrm>
            <a:custGeom>
              <a:avLst/>
              <a:gdLst>
                <a:gd name="T0" fmla="*/ 64 w 274"/>
                <a:gd name="T1" fmla="*/ 3 h 256"/>
                <a:gd name="T2" fmla="*/ 130 w 274"/>
                <a:gd name="T3" fmla="*/ 12 h 256"/>
                <a:gd name="T4" fmla="*/ 266 w 274"/>
                <a:gd name="T5" fmla="*/ 104 h 256"/>
                <a:gd name="T6" fmla="*/ 271 w 274"/>
                <a:gd name="T7" fmla="*/ 123 h 256"/>
                <a:gd name="T8" fmla="*/ 243 w 274"/>
                <a:gd name="T9" fmla="*/ 147 h 256"/>
                <a:gd name="T10" fmla="*/ 203 w 274"/>
                <a:gd name="T11" fmla="*/ 160 h 256"/>
                <a:gd name="T12" fmla="*/ 132 w 274"/>
                <a:gd name="T13" fmla="*/ 192 h 256"/>
                <a:gd name="T14" fmla="*/ 78 w 274"/>
                <a:gd name="T15" fmla="*/ 228 h 256"/>
                <a:gd name="T16" fmla="*/ 36 w 274"/>
                <a:gd name="T17" fmla="*/ 250 h 256"/>
                <a:gd name="T18" fmla="*/ 8 w 274"/>
                <a:gd name="T19" fmla="*/ 250 h 256"/>
                <a:gd name="T20" fmla="*/ 2 w 274"/>
                <a:gd name="T21" fmla="*/ 240 h 256"/>
                <a:gd name="T22" fmla="*/ 18 w 274"/>
                <a:gd name="T23" fmla="*/ 201 h 256"/>
                <a:gd name="T24" fmla="*/ 49 w 274"/>
                <a:gd name="T25" fmla="*/ 139 h 256"/>
                <a:gd name="T26" fmla="*/ 54 w 274"/>
                <a:gd name="T27" fmla="*/ 112 h 256"/>
                <a:gd name="T28" fmla="*/ 30 w 274"/>
                <a:gd name="T29" fmla="*/ 69 h 256"/>
                <a:gd name="T30" fmla="*/ 10 w 274"/>
                <a:gd name="T31" fmla="*/ 43 h 256"/>
                <a:gd name="T32" fmla="*/ 4 w 274"/>
                <a:gd name="T33" fmla="*/ 22 h 256"/>
                <a:gd name="T34" fmla="*/ 64 w 274"/>
                <a:gd name="T35" fmla="*/ 3 h 256"/>
                <a:gd name="T36" fmla="*/ 91 w 274"/>
                <a:gd name="T37" fmla="*/ 8 h 256"/>
                <a:gd name="T38" fmla="*/ 101 w 274"/>
                <a:gd name="T39" fmla="*/ 73 h 256"/>
                <a:gd name="T40" fmla="*/ 153 w 274"/>
                <a:gd name="T41" fmla="*/ 115 h 256"/>
                <a:gd name="T42" fmla="*/ 142 w 274"/>
                <a:gd name="T43" fmla="*/ 49 h 256"/>
                <a:gd name="T44" fmla="*/ 91 w 274"/>
                <a:gd name="T45" fmla="*/ 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256">
                  <a:moveTo>
                    <a:pt x="64" y="3"/>
                  </a:moveTo>
                  <a:cubicBezTo>
                    <a:pt x="112" y="4"/>
                    <a:pt x="130" y="12"/>
                    <a:pt x="130" y="12"/>
                  </a:cubicBezTo>
                  <a:cubicBezTo>
                    <a:pt x="228" y="36"/>
                    <a:pt x="266" y="104"/>
                    <a:pt x="266" y="104"/>
                  </a:cubicBezTo>
                  <a:cubicBezTo>
                    <a:pt x="274" y="115"/>
                    <a:pt x="271" y="123"/>
                    <a:pt x="271" y="123"/>
                  </a:cubicBezTo>
                  <a:cubicBezTo>
                    <a:pt x="269" y="139"/>
                    <a:pt x="243" y="147"/>
                    <a:pt x="243" y="147"/>
                  </a:cubicBezTo>
                  <a:cubicBezTo>
                    <a:pt x="225" y="151"/>
                    <a:pt x="203" y="160"/>
                    <a:pt x="203" y="160"/>
                  </a:cubicBezTo>
                  <a:cubicBezTo>
                    <a:pt x="168" y="169"/>
                    <a:pt x="132" y="192"/>
                    <a:pt x="132" y="192"/>
                  </a:cubicBezTo>
                  <a:cubicBezTo>
                    <a:pt x="110" y="205"/>
                    <a:pt x="78" y="228"/>
                    <a:pt x="78" y="228"/>
                  </a:cubicBezTo>
                  <a:cubicBezTo>
                    <a:pt x="52" y="245"/>
                    <a:pt x="36" y="250"/>
                    <a:pt x="36" y="250"/>
                  </a:cubicBezTo>
                  <a:cubicBezTo>
                    <a:pt x="17" y="256"/>
                    <a:pt x="8" y="250"/>
                    <a:pt x="8" y="250"/>
                  </a:cubicBezTo>
                  <a:cubicBezTo>
                    <a:pt x="3" y="247"/>
                    <a:pt x="2" y="240"/>
                    <a:pt x="2" y="240"/>
                  </a:cubicBezTo>
                  <a:cubicBezTo>
                    <a:pt x="0" y="233"/>
                    <a:pt x="18" y="201"/>
                    <a:pt x="18" y="201"/>
                  </a:cubicBezTo>
                  <a:cubicBezTo>
                    <a:pt x="30" y="182"/>
                    <a:pt x="49" y="139"/>
                    <a:pt x="49" y="139"/>
                  </a:cubicBezTo>
                  <a:cubicBezTo>
                    <a:pt x="57" y="118"/>
                    <a:pt x="54" y="112"/>
                    <a:pt x="54" y="112"/>
                  </a:cubicBezTo>
                  <a:cubicBezTo>
                    <a:pt x="52" y="96"/>
                    <a:pt x="30" y="69"/>
                    <a:pt x="30" y="69"/>
                  </a:cubicBezTo>
                  <a:cubicBezTo>
                    <a:pt x="18" y="55"/>
                    <a:pt x="10" y="43"/>
                    <a:pt x="10" y="43"/>
                  </a:cubicBezTo>
                  <a:cubicBezTo>
                    <a:pt x="3" y="33"/>
                    <a:pt x="4" y="22"/>
                    <a:pt x="4" y="22"/>
                  </a:cubicBezTo>
                  <a:cubicBezTo>
                    <a:pt x="9" y="0"/>
                    <a:pt x="64" y="3"/>
                    <a:pt x="64" y="3"/>
                  </a:cubicBezTo>
                  <a:moveTo>
                    <a:pt x="91" y="8"/>
                  </a:moveTo>
                  <a:cubicBezTo>
                    <a:pt x="80" y="14"/>
                    <a:pt x="84" y="43"/>
                    <a:pt x="101" y="73"/>
                  </a:cubicBezTo>
                  <a:cubicBezTo>
                    <a:pt x="118" y="103"/>
                    <a:pt x="141" y="121"/>
                    <a:pt x="153" y="115"/>
                  </a:cubicBezTo>
                  <a:cubicBezTo>
                    <a:pt x="164" y="108"/>
                    <a:pt x="159" y="79"/>
                    <a:pt x="142" y="49"/>
                  </a:cubicBezTo>
                  <a:cubicBezTo>
                    <a:pt x="125" y="20"/>
                    <a:pt x="102" y="1"/>
                    <a:pt x="9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775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제목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4" y="6356361"/>
            <a:ext cx="2133601" cy="365125"/>
          </a:xfrm>
          <a:prstGeom prst="rect">
            <a:avLst/>
          </a:prstGeom>
        </p:spPr>
        <p:txBody>
          <a:bodyPr lIns="103808" tIns="51905" rIns="103808" bIns="51905"/>
          <a:lstStyle/>
          <a:p>
            <a:fld id="{63DFE8D7-F9B4-4195-81DE-FF8A23C10601}" type="datetime1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85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4" y="6356361"/>
            <a:ext cx="2133601" cy="365125"/>
          </a:xfrm>
          <a:prstGeom prst="rect">
            <a:avLst/>
          </a:prstGeom>
        </p:spPr>
        <p:txBody>
          <a:bodyPr lIns="103808" tIns="51905" rIns="103808" bIns="51905"/>
          <a:lstStyle/>
          <a:p>
            <a:fld id="{B2A0F0C2-ABAF-43AD-A7E4-EB565A24640B}" type="datetime1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6811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5" y="548689"/>
            <a:ext cx="7772400" cy="1362075"/>
          </a:xfrm>
        </p:spPr>
        <p:txBody>
          <a:bodyPr anchor="b"/>
          <a:lstStyle>
            <a:lvl1pPr algn="l">
              <a:defRPr sz="3600" b="1" cap="all">
                <a:solidFill>
                  <a:srgbClr val="0171A3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5" y="2054771"/>
            <a:ext cx="7772400" cy="3246437"/>
          </a:xfrm>
        </p:spPr>
        <p:txBody>
          <a:bodyPr anchor="t">
            <a:normAutofit/>
          </a:bodyPr>
          <a:lstStyle>
            <a:lvl1pPr marL="257162" indent="-257162">
              <a:buFont typeface="Arial" panose="020B0604020202020204" pitchFamily="34" charset="0"/>
              <a:buChar char="•"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894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8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6834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55779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94724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33669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72614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311559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4" y="6356361"/>
            <a:ext cx="2133601" cy="365125"/>
          </a:xfrm>
          <a:prstGeom prst="rect">
            <a:avLst/>
          </a:prstGeom>
        </p:spPr>
        <p:txBody>
          <a:bodyPr lIns="103808" tIns="51905" rIns="103808" bIns="51905"/>
          <a:lstStyle/>
          <a:p>
            <a:fld id="{3E9EF294-B9B4-4B37-993F-ABDF9B3061AC}" type="datetime1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20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구역 머리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5" y="548689"/>
            <a:ext cx="7772400" cy="1362075"/>
          </a:xfrm>
        </p:spPr>
        <p:txBody>
          <a:bodyPr anchor="b"/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5" y="2054771"/>
            <a:ext cx="7772400" cy="3246437"/>
          </a:xfrm>
        </p:spPr>
        <p:txBody>
          <a:bodyPr anchor="t">
            <a:normAutofit/>
          </a:bodyPr>
          <a:lstStyle>
            <a:lvl1pPr marL="257162" indent="-257162">
              <a:buFont typeface="Arial" panose="020B0604020202020204" pitchFamily="34" charset="0"/>
              <a:buChar char="•"/>
              <a:defRPr sz="1500">
                <a:solidFill>
                  <a:schemeClr val="bg1"/>
                </a:solidFill>
              </a:defRPr>
            </a:lvl1pPr>
            <a:lvl2pPr marL="3894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8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168346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4pPr>
            <a:lvl5pPr marL="1557794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5pPr>
            <a:lvl6pPr marL="194724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6pPr>
            <a:lvl7pPr marL="233669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7pPr>
            <a:lvl8pPr marL="2726143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8pPr>
            <a:lvl9pPr marL="311559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4" y="6356361"/>
            <a:ext cx="2133601" cy="365125"/>
          </a:xfrm>
          <a:prstGeom prst="rect">
            <a:avLst/>
          </a:prstGeom>
        </p:spPr>
        <p:txBody>
          <a:bodyPr lIns="103808" tIns="51905" rIns="103808" bIns="51905"/>
          <a:lstStyle/>
          <a:p>
            <a:fld id="{3E9EF294-B9B4-4B37-993F-ABDF9B3061AC}" type="datetime1">
              <a:rPr lang="ko-KR" altLang="en-US" smtClean="0"/>
              <a:pPr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221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대제목, 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04974" y="6356361"/>
            <a:ext cx="2133601" cy="365125"/>
          </a:xfrm>
          <a:prstGeom prst="rect">
            <a:avLst/>
          </a:prstGeom>
        </p:spPr>
        <p:txBody>
          <a:bodyPr lIns="103808" tIns="51905" rIns="103808" bIns="51905"/>
          <a:lstStyle/>
          <a:p>
            <a:fld id="{F6D4CA40-68BC-4480-82E7-E1643D1F89B9}" type="datetime1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8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314329" y="216824"/>
            <a:ext cx="3329233" cy="24991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tabLst>
                <a:tab pos="67863" algn="l"/>
              </a:tabLst>
              <a:defRPr sz="1100" b="0" spc="-3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ko-KR" altLang="en-US" dirty="0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690460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대제목, 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04974" y="6356361"/>
            <a:ext cx="2133601" cy="365125"/>
          </a:xfrm>
          <a:prstGeom prst="rect">
            <a:avLst/>
          </a:prstGeom>
        </p:spPr>
        <p:txBody>
          <a:bodyPr lIns="103808" tIns="51905" rIns="103808" bIns="51905"/>
          <a:lstStyle/>
          <a:p>
            <a:fld id="{3EE96ED8-184C-4A67-AB95-E8056BB4BDA1}" type="datetime1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1" name="텍스트 개체 틀 10"/>
          <p:cNvSpPr>
            <a:spLocks noGrp="1"/>
          </p:cNvSpPr>
          <p:nvPr>
            <p:ph type="body" sz="quarter" idx="13"/>
          </p:nvPr>
        </p:nvSpPr>
        <p:spPr>
          <a:xfrm>
            <a:off x="314329" y="216824"/>
            <a:ext cx="3329233" cy="249917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tabLst>
                <a:tab pos="67863" algn="l"/>
              </a:tabLst>
              <a:defRPr sz="1100" b="0" spc="-30" baseline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ko-KR" altLang="en-US" dirty="0" smtClean="0"/>
              <a:t>마스터 텍스트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416030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04974" y="6356361"/>
            <a:ext cx="2133601" cy="365125"/>
          </a:xfrm>
          <a:prstGeom prst="rect">
            <a:avLst/>
          </a:prstGeom>
        </p:spPr>
        <p:txBody>
          <a:bodyPr lIns="103808" tIns="51905" rIns="103808" bIns="51905"/>
          <a:lstStyle/>
          <a:p>
            <a:fld id="{445E9F5A-63A4-4A84-863C-0B3EE1547516}" type="datetime1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3"/>
          </p:nvPr>
        </p:nvSpPr>
        <p:spPr>
          <a:xfrm>
            <a:off x="304971" y="1340013"/>
            <a:ext cx="8587510" cy="4675694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4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4" y="6356361"/>
            <a:ext cx="2133601" cy="365125"/>
          </a:xfrm>
          <a:prstGeom prst="rect">
            <a:avLst/>
          </a:prstGeom>
        </p:spPr>
        <p:txBody>
          <a:bodyPr lIns="103808" tIns="51905" rIns="103808" bIns="51905"/>
          <a:lstStyle/>
          <a:p>
            <a:fld id="{63DFE8D7-F9B4-4195-81DE-FF8A23C10601}" type="datetime1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4211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제목만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4" y="6356361"/>
            <a:ext cx="2133601" cy="365125"/>
          </a:xfrm>
          <a:prstGeom prst="rect">
            <a:avLst/>
          </a:prstGeom>
        </p:spPr>
        <p:txBody>
          <a:bodyPr lIns="103808" tIns="51905" rIns="103808" bIns="51905"/>
          <a:lstStyle/>
          <a:p>
            <a:fld id="{63DFE8D7-F9B4-4195-81DE-FF8A23C10601}" type="datetime1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922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제목만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4" y="6356361"/>
            <a:ext cx="2133601" cy="365125"/>
          </a:xfrm>
          <a:prstGeom prst="rect">
            <a:avLst/>
          </a:prstGeom>
        </p:spPr>
        <p:txBody>
          <a:bodyPr lIns="103808" tIns="51905" rIns="103808" bIns="51905"/>
          <a:lstStyle/>
          <a:p>
            <a:fld id="{63DFE8D7-F9B4-4195-81DE-FF8A23C10601}" type="datetime1">
              <a:rPr lang="ko-KR" altLang="en-US" smtClean="0"/>
              <a:t>2019-11-26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278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4"/>
          <p:cNvGrpSpPr>
            <a:grpSpLocks noChangeAspect="1"/>
          </p:cNvGrpSpPr>
          <p:nvPr userDrawn="1"/>
        </p:nvGrpSpPr>
        <p:grpSpPr bwMode="auto">
          <a:xfrm>
            <a:off x="8070668" y="215469"/>
            <a:ext cx="835554" cy="190026"/>
            <a:chOff x="1844" y="1771"/>
            <a:chExt cx="2691" cy="612"/>
          </a:xfrm>
          <a:solidFill>
            <a:schemeClr val="bg1">
              <a:lumMod val="75000"/>
            </a:schemeClr>
          </a:solidFill>
        </p:grpSpPr>
        <p:sp>
          <p:nvSpPr>
            <p:cNvPr id="25" name="Freeform 5"/>
            <p:cNvSpPr>
              <a:spLocks noEditPoints="1"/>
            </p:cNvSpPr>
            <p:nvPr userDrawn="1"/>
          </p:nvSpPr>
          <p:spPr bwMode="auto">
            <a:xfrm>
              <a:off x="3045" y="1895"/>
              <a:ext cx="351" cy="363"/>
            </a:xfrm>
            <a:custGeom>
              <a:avLst/>
              <a:gdLst>
                <a:gd name="T0" fmla="*/ 5 w 148"/>
                <a:gd name="T1" fmla="*/ 46 h 152"/>
                <a:gd name="T2" fmla="*/ 22 w 148"/>
                <a:gd name="T3" fmla="*/ 21 h 152"/>
                <a:gd name="T4" fmla="*/ 46 w 148"/>
                <a:gd name="T5" fmla="*/ 5 h 152"/>
                <a:gd name="T6" fmla="*/ 74 w 148"/>
                <a:gd name="T7" fmla="*/ 0 h 152"/>
                <a:gd name="T8" fmla="*/ 102 w 148"/>
                <a:gd name="T9" fmla="*/ 5 h 152"/>
                <a:gd name="T10" fmla="*/ 126 w 148"/>
                <a:gd name="T11" fmla="*/ 22 h 152"/>
                <a:gd name="T12" fmla="*/ 142 w 148"/>
                <a:gd name="T13" fmla="*/ 46 h 152"/>
                <a:gd name="T14" fmla="*/ 148 w 148"/>
                <a:gd name="T15" fmla="*/ 75 h 152"/>
                <a:gd name="T16" fmla="*/ 143 w 148"/>
                <a:gd name="T17" fmla="*/ 104 h 152"/>
                <a:gd name="T18" fmla="*/ 129 w 148"/>
                <a:gd name="T19" fmla="*/ 127 h 152"/>
                <a:gd name="T20" fmla="*/ 104 w 148"/>
                <a:gd name="T21" fmla="*/ 146 h 152"/>
                <a:gd name="T22" fmla="*/ 73 w 148"/>
                <a:gd name="T23" fmla="*/ 152 h 152"/>
                <a:gd name="T24" fmla="*/ 43 w 148"/>
                <a:gd name="T25" fmla="*/ 145 h 152"/>
                <a:gd name="T26" fmla="*/ 18 w 148"/>
                <a:gd name="T27" fmla="*/ 127 h 152"/>
                <a:gd name="T28" fmla="*/ 4 w 148"/>
                <a:gd name="T29" fmla="*/ 103 h 152"/>
                <a:gd name="T30" fmla="*/ 0 w 148"/>
                <a:gd name="T31" fmla="*/ 75 h 152"/>
                <a:gd name="T32" fmla="*/ 5 w 148"/>
                <a:gd name="T33" fmla="*/ 46 h 152"/>
                <a:gd name="T34" fmla="*/ 30 w 148"/>
                <a:gd name="T35" fmla="*/ 95 h 152"/>
                <a:gd name="T36" fmla="*/ 40 w 148"/>
                <a:gd name="T37" fmla="*/ 110 h 152"/>
                <a:gd name="T38" fmla="*/ 56 w 148"/>
                <a:gd name="T39" fmla="*/ 121 h 152"/>
                <a:gd name="T40" fmla="*/ 74 w 148"/>
                <a:gd name="T41" fmla="*/ 125 h 152"/>
                <a:gd name="T42" fmla="*/ 107 w 148"/>
                <a:gd name="T43" fmla="*/ 111 h 152"/>
                <a:gd name="T44" fmla="*/ 121 w 148"/>
                <a:gd name="T45" fmla="*/ 75 h 152"/>
                <a:gd name="T46" fmla="*/ 118 w 148"/>
                <a:gd name="T47" fmla="*/ 58 h 152"/>
                <a:gd name="T48" fmla="*/ 108 w 148"/>
                <a:gd name="T49" fmla="*/ 43 h 152"/>
                <a:gd name="T50" fmla="*/ 92 w 148"/>
                <a:gd name="T51" fmla="*/ 31 h 152"/>
                <a:gd name="T52" fmla="*/ 74 w 148"/>
                <a:gd name="T53" fmla="*/ 28 h 152"/>
                <a:gd name="T54" fmla="*/ 56 w 148"/>
                <a:gd name="T55" fmla="*/ 31 h 152"/>
                <a:gd name="T56" fmla="*/ 41 w 148"/>
                <a:gd name="T57" fmla="*/ 41 h 152"/>
                <a:gd name="T58" fmla="*/ 31 w 148"/>
                <a:gd name="T59" fmla="*/ 57 h 152"/>
                <a:gd name="T60" fmla="*/ 27 w 148"/>
                <a:gd name="T61" fmla="*/ 75 h 152"/>
                <a:gd name="T62" fmla="*/ 30 w 148"/>
                <a:gd name="T63" fmla="*/ 9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8" h="152">
                  <a:moveTo>
                    <a:pt x="5" y="46"/>
                  </a:moveTo>
                  <a:cubicBezTo>
                    <a:pt x="9" y="37"/>
                    <a:pt x="15" y="29"/>
                    <a:pt x="22" y="21"/>
                  </a:cubicBezTo>
                  <a:cubicBezTo>
                    <a:pt x="29" y="14"/>
                    <a:pt x="37" y="9"/>
                    <a:pt x="46" y="5"/>
                  </a:cubicBezTo>
                  <a:cubicBezTo>
                    <a:pt x="54" y="2"/>
                    <a:pt x="64" y="0"/>
                    <a:pt x="74" y="0"/>
                  </a:cubicBezTo>
                  <a:cubicBezTo>
                    <a:pt x="84" y="0"/>
                    <a:pt x="93" y="2"/>
                    <a:pt x="102" y="5"/>
                  </a:cubicBezTo>
                  <a:cubicBezTo>
                    <a:pt x="111" y="9"/>
                    <a:pt x="119" y="15"/>
                    <a:pt x="126" y="22"/>
                  </a:cubicBezTo>
                  <a:cubicBezTo>
                    <a:pt x="133" y="29"/>
                    <a:pt x="139" y="37"/>
                    <a:pt x="142" y="46"/>
                  </a:cubicBezTo>
                  <a:cubicBezTo>
                    <a:pt x="146" y="55"/>
                    <a:pt x="148" y="65"/>
                    <a:pt x="148" y="75"/>
                  </a:cubicBezTo>
                  <a:cubicBezTo>
                    <a:pt x="148" y="86"/>
                    <a:pt x="147" y="95"/>
                    <a:pt x="143" y="104"/>
                  </a:cubicBezTo>
                  <a:cubicBezTo>
                    <a:pt x="140" y="113"/>
                    <a:pt x="135" y="120"/>
                    <a:pt x="129" y="127"/>
                  </a:cubicBezTo>
                  <a:cubicBezTo>
                    <a:pt x="121" y="135"/>
                    <a:pt x="113" y="141"/>
                    <a:pt x="104" y="146"/>
                  </a:cubicBezTo>
                  <a:cubicBezTo>
                    <a:pt x="94" y="150"/>
                    <a:pt x="84" y="152"/>
                    <a:pt x="73" y="152"/>
                  </a:cubicBezTo>
                  <a:cubicBezTo>
                    <a:pt x="63" y="152"/>
                    <a:pt x="52" y="150"/>
                    <a:pt x="43" y="145"/>
                  </a:cubicBezTo>
                  <a:cubicBezTo>
                    <a:pt x="34" y="141"/>
                    <a:pt x="26" y="135"/>
                    <a:pt x="18" y="127"/>
                  </a:cubicBezTo>
                  <a:cubicBezTo>
                    <a:pt x="12" y="120"/>
                    <a:pt x="8" y="112"/>
                    <a:pt x="4" y="103"/>
                  </a:cubicBezTo>
                  <a:cubicBezTo>
                    <a:pt x="1" y="94"/>
                    <a:pt x="0" y="85"/>
                    <a:pt x="0" y="75"/>
                  </a:cubicBezTo>
                  <a:cubicBezTo>
                    <a:pt x="0" y="65"/>
                    <a:pt x="1" y="55"/>
                    <a:pt x="5" y="46"/>
                  </a:cubicBezTo>
                  <a:moveTo>
                    <a:pt x="30" y="95"/>
                  </a:moveTo>
                  <a:cubicBezTo>
                    <a:pt x="33" y="101"/>
                    <a:pt x="36" y="106"/>
                    <a:pt x="40" y="110"/>
                  </a:cubicBezTo>
                  <a:cubicBezTo>
                    <a:pt x="45" y="115"/>
                    <a:pt x="50" y="118"/>
                    <a:pt x="56" y="121"/>
                  </a:cubicBezTo>
                  <a:cubicBezTo>
                    <a:pt x="61" y="124"/>
                    <a:pt x="67" y="125"/>
                    <a:pt x="74" y="125"/>
                  </a:cubicBezTo>
                  <a:cubicBezTo>
                    <a:pt x="87" y="125"/>
                    <a:pt x="98" y="120"/>
                    <a:pt x="107" y="111"/>
                  </a:cubicBezTo>
                  <a:cubicBezTo>
                    <a:pt x="117" y="101"/>
                    <a:pt x="121" y="89"/>
                    <a:pt x="121" y="75"/>
                  </a:cubicBezTo>
                  <a:cubicBezTo>
                    <a:pt x="121" y="69"/>
                    <a:pt x="120" y="63"/>
                    <a:pt x="118" y="58"/>
                  </a:cubicBezTo>
                  <a:cubicBezTo>
                    <a:pt x="115" y="52"/>
                    <a:pt x="112" y="47"/>
                    <a:pt x="108" y="43"/>
                  </a:cubicBezTo>
                  <a:cubicBezTo>
                    <a:pt x="103" y="38"/>
                    <a:pt x="98" y="34"/>
                    <a:pt x="92" y="31"/>
                  </a:cubicBezTo>
                  <a:cubicBezTo>
                    <a:pt x="87" y="29"/>
                    <a:pt x="80" y="28"/>
                    <a:pt x="74" y="28"/>
                  </a:cubicBezTo>
                  <a:cubicBezTo>
                    <a:pt x="67" y="28"/>
                    <a:pt x="61" y="29"/>
                    <a:pt x="56" y="31"/>
                  </a:cubicBezTo>
                  <a:cubicBezTo>
                    <a:pt x="50" y="33"/>
                    <a:pt x="46" y="36"/>
                    <a:pt x="41" y="41"/>
                  </a:cubicBezTo>
                  <a:cubicBezTo>
                    <a:pt x="37" y="46"/>
                    <a:pt x="33" y="51"/>
                    <a:pt x="31" y="57"/>
                  </a:cubicBezTo>
                  <a:cubicBezTo>
                    <a:pt x="28" y="63"/>
                    <a:pt x="27" y="69"/>
                    <a:pt x="27" y="75"/>
                  </a:cubicBezTo>
                  <a:cubicBezTo>
                    <a:pt x="27" y="82"/>
                    <a:pt x="28" y="89"/>
                    <a:pt x="30" y="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26" name="Freeform 6"/>
            <p:cNvSpPr>
              <a:spLocks noEditPoints="1"/>
            </p:cNvSpPr>
            <p:nvPr userDrawn="1"/>
          </p:nvSpPr>
          <p:spPr bwMode="auto">
            <a:xfrm>
              <a:off x="2605" y="1900"/>
              <a:ext cx="267" cy="354"/>
            </a:xfrm>
            <a:custGeom>
              <a:avLst/>
              <a:gdLst>
                <a:gd name="T0" fmla="*/ 0 w 113"/>
                <a:gd name="T1" fmla="*/ 148 h 148"/>
                <a:gd name="T2" fmla="*/ 0 w 113"/>
                <a:gd name="T3" fmla="*/ 0 h 148"/>
                <a:gd name="T4" fmla="*/ 48 w 113"/>
                <a:gd name="T5" fmla="*/ 0 h 148"/>
                <a:gd name="T6" fmla="*/ 83 w 113"/>
                <a:gd name="T7" fmla="*/ 2 h 148"/>
                <a:gd name="T8" fmla="*/ 104 w 113"/>
                <a:gd name="T9" fmla="*/ 16 h 148"/>
                <a:gd name="T10" fmla="*/ 113 w 113"/>
                <a:gd name="T11" fmla="*/ 45 h 148"/>
                <a:gd name="T12" fmla="*/ 108 w 113"/>
                <a:gd name="T13" fmla="*/ 68 h 148"/>
                <a:gd name="T14" fmla="*/ 96 w 113"/>
                <a:gd name="T15" fmla="*/ 83 h 148"/>
                <a:gd name="T16" fmla="*/ 80 w 113"/>
                <a:gd name="T17" fmla="*/ 90 h 148"/>
                <a:gd name="T18" fmla="*/ 49 w 113"/>
                <a:gd name="T19" fmla="*/ 92 h 148"/>
                <a:gd name="T20" fmla="*/ 30 w 113"/>
                <a:gd name="T21" fmla="*/ 92 h 148"/>
                <a:gd name="T22" fmla="*/ 30 w 113"/>
                <a:gd name="T23" fmla="*/ 148 h 148"/>
                <a:gd name="T24" fmla="*/ 0 w 113"/>
                <a:gd name="T25" fmla="*/ 148 h 148"/>
                <a:gd name="T26" fmla="*/ 30 w 113"/>
                <a:gd name="T27" fmla="*/ 25 h 148"/>
                <a:gd name="T28" fmla="*/ 30 w 113"/>
                <a:gd name="T29" fmla="*/ 67 h 148"/>
                <a:gd name="T30" fmla="*/ 46 w 113"/>
                <a:gd name="T31" fmla="*/ 67 h 148"/>
                <a:gd name="T32" fmla="*/ 70 w 113"/>
                <a:gd name="T33" fmla="*/ 65 h 148"/>
                <a:gd name="T34" fmla="*/ 79 w 113"/>
                <a:gd name="T35" fmla="*/ 57 h 148"/>
                <a:gd name="T36" fmla="*/ 82 w 113"/>
                <a:gd name="T37" fmla="*/ 46 h 148"/>
                <a:gd name="T38" fmla="*/ 78 w 113"/>
                <a:gd name="T39" fmla="*/ 32 h 148"/>
                <a:gd name="T40" fmla="*/ 66 w 113"/>
                <a:gd name="T41" fmla="*/ 26 h 148"/>
                <a:gd name="T42" fmla="*/ 44 w 113"/>
                <a:gd name="T43" fmla="*/ 25 h 148"/>
                <a:gd name="T44" fmla="*/ 30 w 113"/>
                <a:gd name="T45" fmla="*/ 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48">
                  <a:moveTo>
                    <a:pt x="0" y="1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0"/>
                    <a:pt x="78" y="0"/>
                    <a:pt x="83" y="2"/>
                  </a:cubicBezTo>
                  <a:cubicBezTo>
                    <a:pt x="92" y="4"/>
                    <a:pt x="99" y="9"/>
                    <a:pt x="104" y="16"/>
                  </a:cubicBezTo>
                  <a:cubicBezTo>
                    <a:pt x="110" y="24"/>
                    <a:pt x="113" y="33"/>
                    <a:pt x="113" y="45"/>
                  </a:cubicBezTo>
                  <a:cubicBezTo>
                    <a:pt x="113" y="54"/>
                    <a:pt x="111" y="62"/>
                    <a:pt x="108" y="68"/>
                  </a:cubicBezTo>
                  <a:cubicBezTo>
                    <a:pt x="105" y="75"/>
                    <a:pt x="101" y="79"/>
                    <a:pt x="96" y="83"/>
                  </a:cubicBezTo>
                  <a:cubicBezTo>
                    <a:pt x="90" y="87"/>
                    <a:pt x="85" y="89"/>
                    <a:pt x="80" y="90"/>
                  </a:cubicBezTo>
                  <a:cubicBezTo>
                    <a:pt x="73" y="91"/>
                    <a:pt x="63" y="92"/>
                    <a:pt x="49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148"/>
                    <a:pt x="30" y="148"/>
                    <a:pt x="30" y="148"/>
                  </a:cubicBezTo>
                  <a:lnTo>
                    <a:pt x="0" y="148"/>
                  </a:lnTo>
                  <a:close/>
                  <a:moveTo>
                    <a:pt x="30" y="25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58" y="67"/>
                    <a:pt x="66" y="66"/>
                    <a:pt x="70" y="65"/>
                  </a:cubicBezTo>
                  <a:cubicBezTo>
                    <a:pt x="74" y="63"/>
                    <a:pt x="77" y="61"/>
                    <a:pt x="79" y="57"/>
                  </a:cubicBezTo>
                  <a:cubicBezTo>
                    <a:pt x="81" y="54"/>
                    <a:pt x="82" y="50"/>
                    <a:pt x="82" y="46"/>
                  </a:cubicBezTo>
                  <a:cubicBezTo>
                    <a:pt x="82" y="40"/>
                    <a:pt x="81" y="36"/>
                    <a:pt x="78" y="32"/>
                  </a:cubicBezTo>
                  <a:cubicBezTo>
                    <a:pt x="74" y="29"/>
                    <a:pt x="70" y="27"/>
                    <a:pt x="66" y="26"/>
                  </a:cubicBezTo>
                  <a:cubicBezTo>
                    <a:pt x="62" y="25"/>
                    <a:pt x="55" y="25"/>
                    <a:pt x="44" y="25"/>
                  </a:cubicBezTo>
                  <a:lnTo>
                    <a:pt x="3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27" name="Rectangle 7"/>
            <p:cNvSpPr>
              <a:spLocks noChangeArrowheads="1"/>
            </p:cNvSpPr>
            <p:nvPr userDrawn="1"/>
          </p:nvSpPr>
          <p:spPr bwMode="auto">
            <a:xfrm>
              <a:off x="2924" y="1900"/>
              <a:ext cx="71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28" name="Freeform 8"/>
            <p:cNvSpPr>
              <a:spLocks/>
            </p:cNvSpPr>
            <p:nvPr userDrawn="1"/>
          </p:nvSpPr>
          <p:spPr bwMode="auto">
            <a:xfrm>
              <a:off x="3443" y="1902"/>
              <a:ext cx="249" cy="354"/>
            </a:xfrm>
            <a:custGeom>
              <a:avLst/>
              <a:gdLst>
                <a:gd name="T0" fmla="*/ 0 w 249"/>
                <a:gd name="T1" fmla="*/ 354 h 354"/>
                <a:gd name="T2" fmla="*/ 0 w 249"/>
                <a:gd name="T3" fmla="*/ 0 h 354"/>
                <a:gd name="T4" fmla="*/ 71 w 249"/>
                <a:gd name="T5" fmla="*/ 0 h 354"/>
                <a:gd name="T6" fmla="*/ 71 w 249"/>
                <a:gd name="T7" fmla="*/ 292 h 354"/>
                <a:gd name="T8" fmla="*/ 249 w 249"/>
                <a:gd name="T9" fmla="*/ 292 h 354"/>
                <a:gd name="T10" fmla="*/ 249 w 249"/>
                <a:gd name="T11" fmla="*/ 354 h 354"/>
                <a:gd name="T12" fmla="*/ 0 w 249"/>
                <a:gd name="T13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54">
                  <a:moveTo>
                    <a:pt x="0" y="354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292"/>
                  </a:lnTo>
                  <a:lnTo>
                    <a:pt x="249" y="292"/>
                  </a:lnTo>
                  <a:lnTo>
                    <a:pt x="249" y="354"/>
                  </a:lnTo>
                  <a:lnTo>
                    <a:pt x="0" y="3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29" name="Rectangle 9"/>
            <p:cNvSpPr>
              <a:spLocks noChangeArrowheads="1"/>
            </p:cNvSpPr>
            <p:nvPr userDrawn="1"/>
          </p:nvSpPr>
          <p:spPr bwMode="auto">
            <a:xfrm>
              <a:off x="3734" y="1900"/>
              <a:ext cx="71" cy="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30" name="Freeform 10"/>
            <p:cNvSpPr>
              <a:spLocks/>
            </p:cNvSpPr>
            <p:nvPr userDrawn="1"/>
          </p:nvSpPr>
          <p:spPr bwMode="auto">
            <a:xfrm>
              <a:off x="3869" y="1900"/>
              <a:ext cx="280" cy="356"/>
            </a:xfrm>
            <a:custGeom>
              <a:avLst/>
              <a:gdLst>
                <a:gd name="T0" fmla="*/ 0 w 280"/>
                <a:gd name="T1" fmla="*/ 356 h 356"/>
                <a:gd name="T2" fmla="*/ 0 w 280"/>
                <a:gd name="T3" fmla="*/ 0 h 356"/>
                <a:gd name="T4" fmla="*/ 69 w 280"/>
                <a:gd name="T5" fmla="*/ 0 h 356"/>
                <a:gd name="T6" fmla="*/ 214 w 280"/>
                <a:gd name="T7" fmla="*/ 239 h 356"/>
                <a:gd name="T8" fmla="*/ 214 w 280"/>
                <a:gd name="T9" fmla="*/ 0 h 356"/>
                <a:gd name="T10" fmla="*/ 280 w 280"/>
                <a:gd name="T11" fmla="*/ 0 h 356"/>
                <a:gd name="T12" fmla="*/ 280 w 280"/>
                <a:gd name="T13" fmla="*/ 356 h 356"/>
                <a:gd name="T14" fmla="*/ 209 w 280"/>
                <a:gd name="T15" fmla="*/ 356 h 356"/>
                <a:gd name="T16" fmla="*/ 64 w 280"/>
                <a:gd name="T17" fmla="*/ 122 h 356"/>
                <a:gd name="T18" fmla="*/ 64 w 280"/>
                <a:gd name="T19" fmla="*/ 356 h 356"/>
                <a:gd name="T20" fmla="*/ 0 w 280"/>
                <a:gd name="T21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356">
                  <a:moveTo>
                    <a:pt x="0" y="356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214" y="239"/>
                  </a:lnTo>
                  <a:lnTo>
                    <a:pt x="214" y="0"/>
                  </a:lnTo>
                  <a:lnTo>
                    <a:pt x="280" y="0"/>
                  </a:lnTo>
                  <a:lnTo>
                    <a:pt x="280" y="356"/>
                  </a:lnTo>
                  <a:lnTo>
                    <a:pt x="209" y="356"/>
                  </a:lnTo>
                  <a:lnTo>
                    <a:pt x="64" y="122"/>
                  </a:lnTo>
                  <a:lnTo>
                    <a:pt x="64" y="356"/>
                  </a:lnTo>
                  <a:lnTo>
                    <a:pt x="0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31" name="Freeform 11"/>
            <p:cNvSpPr>
              <a:spLocks/>
            </p:cNvSpPr>
            <p:nvPr userDrawn="1"/>
          </p:nvSpPr>
          <p:spPr bwMode="auto">
            <a:xfrm>
              <a:off x="4218" y="1900"/>
              <a:ext cx="317" cy="356"/>
            </a:xfrm>
            <a:custGeom>
              <a:avLst/>
              <a:gdLst>
                <a:gd name="T0" fmla="*/ 0 w 317"/>
                <a:gd name="T1" fmla="*/ 356 h 356"/>
                <a:gd name="T2" fmla="*/ 0 w 317"/>
                <a:gd name="T3" fmla="*/ 0 h 356"/>
                <a:gd name="T4" fmla="*/ 73 w 317"/>
                <a:gd name="T5" fmla="*/ 0 h 356"/>
                <a:gd name="T6" fmla="*/ 73 w 317"/>
                <a:gd name="T7" fmla="*/ 158 h 356"/>
                <a:gd name="T8" fmla="*/ 215 w 317"/>
                <a:gd name="T9" fmla="*/ 0 h 356"/>
                <a:gd name="T10" fmla="*/ 310 w 317"/>
                <a:gd name="T11" fmla="*/ 0 h 356"/>
                <a:gd name="T12" fmla="*/ 177 w 317"/>
                <a:gd name="T13" fmla="*/ 139 h 356"/>
                <a:gd name="T14" fmla="*/ 317 w 317"/>
                <a:gd name="T15" fmla="*/ 356 h 356"/>
                <a:gd name="T16" fmla="*/ 225 w 317"/>
                <a:gd name="T17" fmla="*/ 356 h 356"/>
                <a:gd name="T18" fmla="*/ 130 w 317"/>
                <a:gd name="T19" fmla="*/ 189 h 356"/>
                <a:gd name="T20" fmla="*/ 73 w 317"/>
                <a:gd name="T21" fmla="*/ 248 h 356"/>
                <a:gd name="T22" fmla="*/ 73 w 317"/>
                <a:gd name="T23" fmla="*/ 356 h 356"/>
                <a:gd name="T24" fmla="*/ 0 w 317"/>
                <a:gd name="T25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56">
                  <a:moveTo>
                    <a:pt x="0" y="356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158"/>
                  </a:lnTo>
                  <a:lnTo>
                    <a:pt x="215" y="0"/>
                  </a:lnTo>
                  <a:lnTo>
                    <a:pt x="310" y="0"/>
                  </a:lnTo>
                  <a:lnTo>
                    <a:pt x="177" y="139"/>
                  </a:lnTo>
                  <a:lnTo>
                    <a:pt x="317" y="356"/>
                  </a:lnTo>
                  <a:lnTo>
                    <a:pt x="225" y="356"/>
                  </a:lnTo>
                  <a:lnTo>
                    <a:pt x="130" y="189"/>
                  </a:lnTo>
                  <a:lnTo>
                    <a:pt x="73" y="248"/>
                  </a:lnTo>
                  <a:lnTo>
                    <a:pt x="73" y="356"/>
                  </a:lnTo>
                  <a:lnTo>
                    <a:pt x="0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32" name="Freeform 12"/>
            <p:cNvSpPr>
              <a:spLocks noEditPoints="1"/>
            </p:cNvSpPr>
            <p:nvPr userDrawn="1"/>
          </p:nvSpPr>
          <p:spPr bwMode="auto">
            <a:xfrm>
              <a:off x="2605" y="1900"/>
              <a:ext cx="267" cy="354"/>
            </a:xfrm>
            <a:custGeom>
              <a:avLst/>
              <a:gdLst>
                <a:gd name="T0" fmla="*/ 0 w 113"/>
                <a:gd name="T1" fmla="*/ 148 h 148"/>
                <a:gd name="T2" fmla="*/ 0 w 113"/>
                <a:gd name="T3" fmla="*/ 0 h 148"/>
                <a:gd name="T4" fmla="*/ 48 w 113"/>
                <a:gd name="T5" fmla="*/ 0 h 148"/>
                <a:gd name="T6" fmla="*/ 83 w 113"/>
                <a:gd name="T7" fmla="*/ 2 h 148"/>
                <a:gd name="T8" fmla="*/ 104 w 113"/>
                <a:gd name="T9" fmla="*/ 16 h 148"/>
                <a:gd name="T10" fmla="*/ 113 w 113"/>
                <a:gd name="T11" fmla="*/ 45 h 148"/>
                <a:gd name="T12" fmla="*/ 108 w 113"/>
                <a:gd name="T13" fmla="*/ 68 h 148"/>
                <a:gd name="T14" fmla="*/ 96 w 113"/>
                <a:gd name="T15" fmla="*/ 83 h 148"/>
                <a:gd name="T16" fmla="*/ 80 w 113"/>
                <a:gd name="T17" fmla="*/ 90 h 148"/>
                <a:gd name="T18" fmla="*/ 49 w 113"/>
                <a:gd name="T19" fmla="*/ 92 h 148"/>
                <a:gd name="T20" fmla="*/ 30 w 113"/>
                <a:gd name="T21" fmla="*/ 92 h 148"/>
                <a:gd name="T22" fmla="*/ 30 w 113"/>
                <a:gd name="T23" fmla="*/ 148 h 148"/>
                <a:gd name="T24" fmla="*/ 0 w 113"/>
                <a:gd name="T25" fmla="*/ 148 h 148"/>
                <a:gd name="T26" fmla="*/ 30 w 113"/>
                <a:gd name="T27" fmla="*/ 25 h 148"/>
                <a:gd name="T28" fmla="*/ 30 w 113"/>
                <a:gd name="T29" fmla="*/ 67 h 148"/>
                <a:gd name="T30" fmla="*/ 46 w 113"/>
                <a:gd name="T31" fmla="*/ 67 h 148"/>
                <a:gd name="T32" fmla="*/ 70 w 113"/>
                <a:gd name="T33" fmla="*/ 65 h 148"/>
                <a:gd name="T34" fmla="*/ 79 w 113"/>
                <a:gd name="T35" fmla="*/ 57 h 148"/>
                <a:gd name="T36" fmla="*/ 82 w 113"/>
                <a:gd name="T37" fmla="*/ 46 h 148"/>
                <a:gd name="T38" fmla="*/ 78 w 113"/>
                <a:gd name="T39" fmla="*/ 32 h 148"/>
                <a:gd name="T40" fmla="*/ 66 w 113"/>
                <a:gd name="T41" fmla="*/ 26 h 148"/>
                <a:gd name="T42" fmla="*/ 44 w 113"/>
                <a:gd name="T43" fmla="*/ 25 h 148"/>
                <a:gd name="T44" fmla="*/ 30 w 113"/>
                <a:gd name="T45" fmla="*/ 25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3" h="148">
                  <a:moveTo>
                    <a:pt x="0" y="1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6" y="0"/>
                    <a:pt x="78" y="0"/>
                    <a:pt x="83" y="2"/>
                  </a:cubicBezTo>
                  <a:cubicBezTo>
                    <a:pt x="92" y="4"/>
                    <a:pt x="99" y="9"/>
                    <a:pt x="104" y="16"/>
                  </a:cubicBezTo>
                  <a:cubicBezTo>
                    <a:pt x="110" y="24"/>
                    <a:pt x="113" y="33"/>
                    <a:pt x="113" y="45"/>
                  </a:cubicBezTo>
                  <a:cubicBezTo>
                    <a:pt x="113" y="54"/>
                    <a:pt x="111" y="62"/>
                    <a:pt x="108" y="68"/>
                  </a:cubicBezTo>
                  <a:cubicBezTo>
                    <a:pt x="105" y="75"/>
                    <a:pt x="101" y="79"/>
                    <a:pt x="96" y="83"/>
                  </a:cubicBezTo>
                  <a:cubicBezTo>
                    <a:pt x="90" y="87"/>
                    <a:pt x="85" y="89"/>
                    <a:pt x="80" y="90"/>
                  </a:cubicBezTo>
                  <a:cubicBezTo>
                    <a:pt x="73" y="91"/>
                    <a:pt x="63" y="92"/>
                    <a:pt x="49" y="92"/>
                  </a:cubicBezTo>
                  <a:cubicBezTo>
                    <a:pt x="30" y="92"/>
                    <a:pt x="30" y="92"/>
                    <a:pt x="30" y="92"/>
                  </a:cubicBezTo>
                  <a:cubicBezTo>
                    <a:pt x="30" y="148"/>
                    <a:pt x="30" y="148"/>
                    <a:pt x="30" y="148"/>
                  </a:cubicBezTo>
                  <a:lnTo>
                    <a:pt x="0" y="148"/>
                  </a:lnTo>
                  <a:close/>
                  <a:moveTo>
                    <a:pt x="30" y="25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58" y="67"/>
                    <a:pt x="66" y="66"/>
                    <a:pt x="70" y="65"/>
                  </a:cubicBezTo>
                  <a:cubicBezTo>
                    <a:pt x="74" y="63"/>
                    <a:pt x="77" y="61"/>
                    <a:pt x="79" y="57"/>
                  </a:cubicBezTo>
                  <a:cubicBezTo>
                    <a:pt x="81" y="54"/>
                    <a:pt x="82" y="50"/>
                    <a:pt x="82" y="46"/>
                  </a:cubicBezTo>
                  <a:cubicBezTo>
                    <a:pt x="82" y="40"/>
                    <a:pt x="81" y="36"/>
                    <a:pt x="78" y="32"/>
                  </a:cubicBezTo>
                  <a:cubicBezTo>
                    <a:pt x="74" y="29"/>
                    <a:pt x="70" y="27"/>
                    <a:pt x="66" y="26"/>
                  </a:cubicBezTo>
                  <a:cubicBezTo>
                    <a:pt x="62" y="25"/>
                    <a:pt x="55" y="25"/>
                    <a:pt x="44" y="25"/>
                  </a:cubicBezTo>
                  <a:lnTo>
                    <a:pt x="3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33" name="Rectangle 13"/>
            <p:cNvSpPr>
              <a:spLocks noChangeArrowheads="1"/>
            </p:cNvSpPr>
            <p:nvPr userDrawn="1"/>
          </p:nvSpPr>
          <p:spPr bwMode="auto">
            <a:xfrm>
              <a:off x="2924" y="1900"/>
              <a:ext cx="71" cy="3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34" name="Freeform 14"/>
            <p:cNvSpPr>
              <a:spLocks/>
            </p:cNvSpPr>
            <p:nvPr userDrawn="1"/>
          </p:nvSpPr>
          <p:spPr bwMode="auto">
            <a:xfrm>
              <a:off x="3443" y="1902"/>
              <a:ext cx="249" cy="354"/>
            </a:xfrm>
            <a:custGeom>
              <a:avLst/>
              <a:gdLst>
                <a:gd name="T0" fmla="*/ 0 w 249"/>
                <a:gd name="T1" fmla="*/ 354 h 354"/>
                <a:gd name="T2" fmla="*/ 0 w 249"/>
                <a:gd name="T3" fmla="*/ 0 h 354"/>
                <a:gd name="T4" fmla="*/ 71 w 249"/>
                <a:gd name="T5" fmla="*/ 0 h 354"/>
                <a:gd name="T6" fmla="*/ 71 w 249"/>
                <a:gd name="T7" fmla="*/ 292 h 354"/>
                <a:gd name="T8" fmla="*/ 249 w 249"/>
                <a:gd name="T9" fmla="*/ 292 h 354"/>
                <a:gd name="T10" fmla="*/ 249 w 249"/>
                <a:gd name="T11" fmla="*/ 354 h 354"/>
                <a:gd name="T12" fmla="*/ 0 w 249"/>
                <a:gd name="T13" fmla="*/ 354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9" h="354">
                  <a:moveTo>
                    <a:pt x="0" y="354"/>
                  </a:moveTo>
                  <a:lnTo>
                    <a:pt x="0" y="0"/>
                  </a:lnTo>
                  <a:lnTo>
                    <a:pt x="71" y="0"/>
                  </a:lnTo>
                  <a:lnTo>
                    <a:pt x="71" y="292"/>
                  </a:lnTo>
                  <a:lnTo>
                    <a:pt x="249" y="292"/>
                  </a:lnTo>
                  <a:lnTo>
                    <a:pt x="249" y="354"/>
                  </a:lnTo>
                  <a:lnTo>
                    <a:pt x="0" y="3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35" name="Rectangle 15"/>
            <p:cNvSpPr>
              <a:spLocks noChangeArrowheads="1"/>
            </p:cNvSpPr>
            <p:nvPr userDrawn="1"/>
          </p:nvSpPr>
          <p:spPr bwMode="auto">
            <a:xfrm>
              <a:off x="3734" y="1900"/>
              <a:ext cx="71" cy="3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36" name="Freeform 16"/>
            <p:cNvSpPr>
              <a:spLocks/>
            </p:cNvSpPr>
            <p:nvPr userDrawn="1"/>
          </p:nvSpPr>
          <p:spPr bwMode="auto">
            <a:xfrm>
              <a:off x="3869" y="1900"/>
              <a:ext cx="280" cy="356"/>
            </a:xfrm>
            <a:custGeom>
              <a:avLst/>
              <a:gdLst>
                <a:gd name="T0" fmla="*/ 0 w 280"/>
                <a:gd name="T1" fmla="*/ 356 h 356"/>
                <a:gd name="T2" fmla="*/ 0 w 280"/>
                <a:gd name="T3" fmla="*/ 0 h 356"/>
                <a:gd name="T4" fmla="*/ 69 w 280"/>
                <a:gd name="T5" fmla="*/ 0 h 356"/>
                <a:gd name="T6" fmla="*/ 214 w 280"/>
                <a:gd name="T7" fmla="*/ 239 h 356"/>
                <a:gd name="T8" fmla="*/ 214 w 280"/>
                <a:gd name="T9" fmla="*/ 0 h 356"/>
                <a:gd name="T10" fmla="*/ 280 w 280"/>
                <a:gd name="T11" fmla="*/ 0 h 356"/>
                <a:gd name="T12" fmla="*/ 280 w 280"/>
                <a:gd name="T13" fmla="*/ 356 h 356"/>
                <a:gd name="T14" fmla="*/ 209 w 280"/>
                <a:gd name="T15" fmla="*/ 356 h 356"/>
                <a:gd name="T16" fmla="*/ 64 w 280"/>
                <a:gd name="T17" fmla="*/ 122 h 356"/>
                <a:gd name="T18" fmla="*/ 64 w 280"/>
                <a:gd name="T19" fmla="*/ 356 h 356"/>
                <a:gd name="T20" fmla="*/ 0 w 280"/>
                <a:gd name="T21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0" h="356">
                  <a:moveTo>
                    <a:pt x="0" y="356"/>
                  </a:moveTo>
                  <a:lnTo>
                    <a:pt x="0" y="0"/>
                  </a:lnTo>
                  <a:lnTo>
                    <a:pt x="69" y="0"/>
                  </a:lnTo>
                  <a:lnTo>
                    <a:pt x="214" y="239"/>
                  </a:lnTo>
                  <a:lnTo>
                    <a:pt x="214" y="0"/>
                  </a:lnTo>
                  <a:lnTo>
                    <a:pt x="280" y="0"/>
                  </a:lnTo>
                  <a:lnTo>
                    <a:pt x="280" y="356"/>
                  </a:lnTo>
                  <a:lnTo>
                    <a:pt x="209" y="356"/>
                  </a:lnTo>
                  <a:lnTo>
                    <a:pt x="64" y="122"/>
                  </a:lnTo>
                  <a:lnTo>
                    <a:pt x="64" y="356"/>
                  </a:lnTo>
                  <a:lnTo>
                    <a:pt x="0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37" name="Freeform 17"/>
            <p:cNvSpPr>
              <a:spLocks/>
            </p:cNvSpPr>
            <p:nvPr userDrawn="1"/>
          </p:nvSpPr>
          <p:spPr bwMode="auto">
            <a:xfrm>
              <a:off x="4218" y="1900"/>
              <a:ext cx="317" cy="356"/>
            </a:xfrm>
            <a:custGeom>
              <a:avLst/>
              <a:gdLst>
                <a:gd name="T0" fmla="*/ 0 w 317"/>
                <a:gd name="T1" fmla="*/ 356 h 356"/>
                <a:gd name="T2" fmla="*/ 0 w 317"/>
                <a:gd name="T3" fmla="*/ 0 h 356"/>
                <a:gd name="T4" fmla="*/ 73 w 317"/>
                <a:gd name="T5" fmla="*/ 0 h 356"/>
                <a:gd name="T6" fmla="*/ 73 w 317"/>
                <a:gd name="T7" fmla="*/ 158 h 356"/>
                <a:gd name="T8" fmla="*/ 215 w 317"/>
                <a:gd name="T9" fmla="*/ 0 h 356"/>
                <a:gd name="T10" fmla="*/ 310 w 317"/>
                <a:gd name="T11" fmla="*/ 0 h 356"/>
                <a:gd name="T12" fmla="*/ 177 w 317"/>
                <a:gd name="T13" fmla="*/ 139 h 356"/>
                <a:gd name="T14" fmla="*/ 317 w 317"/>
                <a:gd name="T15" fmla="*/ 356 h 356"/>
                <a:gd name="T16" fmla="*/ 225 w 317"/>
                <a:gd name="T17" fmla="*/ 356 h 356"/>
                <a:gd name="T18" fmla="*/ 130 w 317"/>
                <a:gd name="T19" fmla="*/ 189 h 356"/>
                <a:gd name="T20" fmla="*/ 73 w 317"/>
                <a:gd name="T21" fmla="*/ 248 h 356"/>
                <a:gd name="T22" fmla="*/ 73 w 317"/>
                <a:gd name="T23" fmla="*/ 356 h 356"/>
                <a:gd name="T24" fmla="*/ 0 w 317"/>
                <a:gd name="T25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7" h="356">
                  <a:moveTo>
                    <a:pt x="0" y="356"/>
                  </a:moveTo>
                  <a:lnTo>
                    <a:pt x="0" y="0"/>
                  </a:lnTo>
                  <a:lnTo>
                    <a:pt x="73" y="0"/>
                  </a:lnTo>
                  <a:lnTo>
                    <a:pt x="73" y="158"/>
                  </a:lnTo>
                  <a:lnTo>
                    <a:pt x="215" y="0"/>
                  </a:lnTo>
                  <a:lnTo>
                    <a:pt x="310" y="0"/>
                  </a:lnTo>
                  <a:lnTo>
                    <a:pt x="177" y="139"/>
                  </a:lnTo>
                  <a:lnTo>
                    <a:pt x="317" y="356"/>
                  </a:lnTo>
                  <a:lnTo>
                    <a:pt x="225" y="356"/>
                  </a:lnTo>
                  <a:lnTo>
                    <a:pt x="130" y="189"/>
                  </a:lnTo>
                  <a:lnTo>
                    <a:pt x="73" y="248"/>
                  </a:lnTo>
                  <a:lnTo>
                    <a:pt x="73" y="356"/>
                  </a:lnTo>
                  <a:lnTo>
                    <a:pt x="0" y="3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  <p:sp>
          <p:nvSpPr>
            <p:cNvPr id="38" name="Freeform 18"/>
            <p:cNvSpPr>
              <a:spLocks noEditPoints="1"/>
            </p:cNvSpPr>
            <p:nvPr userDrawn="1"/>
          </p:nvSpPr>
          <p:spPr bwMode="auto">
            <a:xfrm>
              <a:off x="1844" y="1771"/>
              <a:ext cx="649" cy="612"/>
            </a:xfrm>
            <a:custGeom>
              <a:avLst/>
              <a:gdLst>
                <a:gd name="T0" fmla="*/ 64 w 274"/>
                <a:gd name="T1" fmla="*/ 3 h 256"/>
                <a:gd name="T2" fmla="*/ 130 w 274"/>
                <a:gd name="T3" fmla="*/ 12 h 256"/>
                <a:gd name="T4" fmla="*/ 266 w 274"/>
                <a:gd name="T5" fmla="*/ 104 h 256"/>
                <a:gd name="T6" fmla="*/ 271 w 274"/>
                <a:gd name="T7" fmla="*/ 123 h 256"/>
                <a:gd name="T8" fmla="*/ 243 w 274"/>
                <a:gd name="T9" fmla="*/ 147 h 256"/>
                <a:gd name="T10" fmla="*/ 203 w 274"/>
                <a:gd name="T11" fmla="*/ 160 h 256"/>
                <a:gd name="T12" fmla="*/ 132 w 274"/>
                <a:gd name="T13" fmla="*/ 192 h 256"/>
                <a:gd name="T14" fmla="*/ 78 w 274"/>
                <a:gd name="T15" fmla="*/ 228 h 256"/>
                <a:gd name="T16" fmla="*/ 36 w 274"/>
                <a:gd name="T17" fmla="*/ 250 h 256"/>
                <a:gd name="T18" fmla="*/ 8 w 274"/>
                <a:gd name="T19" fmla="*/ 250 h 256"/>
                <a:gd name="T20" fmla="*/ 2 w 274"/>
                <a:gd name="T21" fmla="*/ 240 h 256"/>
                <a:gd name="T22" fmla="*/ 18 w 274"/>
                <a:gd name="T23" fmla="*/ 201 h 256"/>
                <a:gd name="T24" fmla="*/ 49 w 274"/>
                <a:gd name="T25" fmla="*/ 139 h 256"/>
                <a:gd name="T26" fmla="*/ 54 w 274"/>
                <a:gd name="T27" fmla="*/ 112 h 256"/>
                <a:gd name="T28" fmla="*/ 30 w 274"/>
                <a:gd name="T29" fmla="*/ 69 h 256"/>
                <a:gd name="T30" fmla="*/ 10 w 274"/>
                <a:gd name="T31" fmla="*/ 43 h 256"/>
                <a:gd name="T32" fmla="*/ 4 w 274"/>
                <a:gd name="T33" fmla="*/ 22 h 256"/>
                <a:gd name="T34" fmla="*/ 64 w 274"/>
                <a:gd name="T35" fmla="*/ 3 h 256"/>
                <a:gd name="T36" fmla="*/ 91 w 274"/>
                <a:gd name="T37" fmla="*/ 8 h 256"/>
                <a:gd name="T38" fmla="*/ 101 w 274"/>
                <a:gd name="T39" fmla="*/ 73 h 256"/>
                <a:gd name="T40" fmla="*/ 153 w 274"/>
                <a:gd name="T41" fmla="*/ 115 h 256"/>
                <a:gd name="T42" fmla="*/ 142 w 274"/>
                <a:gd name="T43" fmla="*/ 49 h 256"/>
                <a:gd name="T44" fmla="*/ 91 w 274"/>
                <a:gd name="T45" fmla="*/ 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4" h="256">
                  <a:moveTo>
                    <a:pt x="64" y="3"/>
                  </a:moveTo>
                  <a:cubicBezTo>
                    <a:pt x="112" y="4"/>
                    <a:pt x="130" y="12"/>
                    <a:pt x="130" y="12"/>
                  </a:cubicBezTo>
                  <a:cubicBezTo>
                    <a:pt x="228" y="36"/>
                    <a:pt x="266" y="104"/>
                    <a:pt x="266" y="104"/>
                  </a:cubicBezTo>
                  <a:cubicBezTo>
                    <a:pt x="274" y="115"/>
                    <a:pt x="271" y="123"/>
                    <a:pt x="271" y="123"/>
                  </a:cubicBezTo>
                  <a:cubicBezTo>
                    <a:pt x="269" y="139"/>
                    <a:pt x="243" y="147"/>
                    <a:pt x="243" y="147"/>
                  </a:cubicBezTo>
                  <a:cubicBezTo>
                    <a:pt x="225" y="151"/>
                    <a:pt x="203" y="160"/>
                    <a:pt x="203" y="160"/>
                  </a:cubicBezTo>
                  <a:cubicBezTo>
                    <a:pt x="168" y="169"/>
                    <a:pt x="132" y="192"/>
                    <a:pt x="132" y="192"/>
                  </a:cubicBezTo>
                  <a:cubicBezTo>
                    <a:pt x="110" y="205"/>
                    <a:pt x="78" y="228"/>
                    <a:pt x="78" y="228"/>
                  </a:cubicBezTo>
                  <a:cubicBezTo>
                    <a:pt x="52" y="245"/>
                    <a:pt x="36" y="250"/>
                    <a:pt x="36" y="250"/>
                  </a:cubicBezTo>
                  <a:cubicBezTo>
                    <a:pt x="17" y="256"/>
                    <a:pt x="8" y="250"/>
                    <a:pt x="8" y="250"/>
                  </a:cubicBezTo>
                  <a:cubicBezTo>
                    <a:pt x="3" y="247"/>
                    <a:pt x="2" y="240"/>
                    <a:pt x="2" y="240"/>
                  </a:cubicBezTo>
                  <a:cubicBezTo>
                    <a:pt x="0" y="233"/>
                    <a:pt x="18" y="201"/>
                    <a:pt x="18" y="201"/>
                  </a:cubicBezTo>
                  <a:cubicBezTo>
                    <a:pt x="30" y="182"/>
                    <a:pt x="49" y="139"/>
                    <a:pt x="49" y="139"/>
                  </a:cubicBezTo>
                  <a:cubicBezTo>
                    <a:pt x="57" y="118"/>
                    <a:pt x="54" y="112"/>
                    <a:pt x="54" y="112"/>
                  </a:cubicBezTo>
                  <a:cubicBezTo>
                    <a:pt x="52" y="96"/>
                    <a:pt x="30" y="69"/>
                    <a:pt x="30" y="69"/>
                  </a:cubicBezTo>
                  <a:cubicBezTo>
                    <a:pt x="18" y="55"/>
                    <a:pt x="10" y="43"/>
                    <a:pt x="10" y="43"/>
                  </a:cubicBezTo>
                  <a:cubicBezTo>
                    <a:pt x="3" y="33"/>
                    <a:pt x="4" y="22"/>
                    <a:pt x="4" y="22"/>
                  </a:cubicBezTo>
                  <a:cubicBezTo>
                    <a:pt x="9" y="0"/>
                    <a:pt x="64" y="3"/>
                    <a:pt x="64" y="3"/>
                  </a:cubicBezTo>
                  <a:moveTo>
                    <a:pt x="91" y="8"/>
                  </a:moveTo>
                  <a:cubicBezTo>
                    <a:pt x="80" y="14"/>
                    <a:pt x="84" y="43"/>
                    <a:pt x="101" y="73"/>
                  </a:cubicBezTo>
                  <a:cubicBezTo>
                    <a:pt x="118" y="103"/>
                    <a:pt x="141" y="121"/>
                    <a:pt x="153" y="115"/>
                  </a:cubicBezTo>
                  <a:cubicBezTo>
                    <a:pt x="164" y="108"/>
                    <a:pt x="159" y="79"/>
                    <a:pt x="142" y="49"/>
                  </a:cubicBezTo>
                  <a:cubicBezTo>
                    <a:pt x="125" y="20"/>
                    <a:pt x="102" y="1"/>
                    <a:pt x="91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pc="-80" baseline="0"/>
            </a:p>
          </p:txBody>
        </p: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04975" y="476681"/>
            <a:ext cx="8588072" cy="576637"/>
          </a:xfrm>
          <a:prstGeom prst="rect">
            <a:avLst/>
          </a:prstGeom>
        </p:spPr>
        <p:txBody>
          <a:bodyPr vert="horz" lIns="103760" tIns="51876" rIns="103760" bIns="51876" rtlCol="0" anchor="t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4975" y="1340768"/>
            <a:ext cx="8588072" cy="4968552"/>
          </a:xfrm>
          <a:prstGeom prst="rect">
            <a:avLst/>
          </a:prstGeom>
        </p:spPr>
        <p:txBody>
          <a:bodyPr vert="horz" lIns="103778" tIns="51887" rIns="103778" bIns="51887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  <a:endParaRPr lang="en-US" altLang="ko-KR" dirty="0" smtClean="0"/>
          </a:p>
          <a:p>
            <a:pPr lvl="3"/>
            <a:r>
              <a:rPr lang="ko-KR" altLang="en-US" dirty="0" smtClean="0"/>
              <a:t>넷째 수준</a:t>
            </a:r>
            <a:endParaRPr lang="en-US" altLang="ko-KR" dirty="0" smtClean="0"/>
          </a:p>
          <a:p>
            <a:pPr lvl="4"/>
            <a:r>
              <a:rPr lang="ko-KR" altLang="en-US" dirty="0" smtClean="0"/>
              <a:t>다섯째 수준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5" y="6453336"/>
            <a:ext cx="2895599" cy="268140"/>
          </a:xfrm>
          <a:prstGeom prst="rect">
            <a:avLst/>
          </a:prstGeom>
        </p:spPr>
        <p:txBody>
          <a:bodyPr vert="horz" lIns="103760" tIns="51876" rIns="103760" bIns="51876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563083" y="6453336"/>
            <a:ext cx="431542" cy="268140"/>
          </a:xfrm>
          <a:prstGeom prst="rect">
            <a:avLst/>
          </a:prstGeom>
        </p:spPr>
        <p:txBody>
          <a:bodyPr vert="horz" lIns="103760" tIns="51876" rIns="103760" bIns="51876" rtlCol="0" anchor="ctr"/>
          <a:lstStyle>
            <a:lvl1pPr algn="r">
              <a:defRPr sz="900" b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fld id="{5A5D3F3A-330C-4514-9821-F3AA3E825B9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9" name="날짜 개체 틀 8"/>
          <p:cNvSpPr>
            <a:spLocks noGrp="1"/>
          </p:cNvSpPr>
          <p:nvPr>
            <p:ph type="dt" sz="half" idx="2"/>
          </p:nvPr>
        </p:nvSpPr>
        <p:spPr>
          <a:xfrm>
            <a:off x="304972" y="6453336"/>
            <a:ext cx="2133878" cy="2681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fld id="{1E5F979D-44E7-4E49-920C-BDCB9CDFF3CF}" type="datetime1">
              <a:rPr lang="ko-KR" altLang="en-US" smtClean="0"/>
              <a:t>2019-11-26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96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8" r:id="rId2"/>
    <p:sldLayoutId id="2147483743" r:id="rId3"/>
    <p:sldLayoutId id="2147483724" r:id="rId4"/>
    <p:sldLayoutId id="2147483725" r:id="rId5"/>
    <p:sldLayoutId id="2147483726" r:id="rId6"/>
    <p:sldLayoutId id="2147483727" r:id="rId7"/>
    <p:sldLayoutId id="2147483740" r:id="rId8"/>
    <p:sldLayoutId id="2147483741" r:id="rId9"/>
    <p:sldLayoutId id="2147483742" r:id="rId10"/>
    <p:sldLayoutId id="214748373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778949" rtl="0" eaLnBrk="1" latinLnBrk="1" hangingPunct="1">
        <a:spcBef>
          <a:spcPct val="0"/>
        </a:spcBef>
        <a:buNone/>
        <a:defRPr sz="2800" b="1" kern="1200" spc="-75" baseline="0">
          <a:solidFill>
            <a:srgbClr val="0171A3"/>
          </a:solidFill>
          <a:latin typeface="+mj-lt"/>
          <a:ea typeface="+mn-ea"/>
          <a:cs typeface="맑은 고딕 Semilight" pitchFamily="50" charset="-127"/>
        </a:defRPr>
      </a:lvl1pPr>
    </p:titleStyle>
    <p:bodyStyle>
      <a:lvl1pPr marL="154169" indent="-154169" algn="l" defTabSz="778949" rtl="0" eaLnBrk="1" latinLnBrk="1" hangingPunct="1">
        <a:spcBef>
          <a:spcPct val="20000"/>
        </a:spcBef>
        <a:buFont typeface="Arial" panose="020B0604020202020204" pitchFamily="34" charset="0"/>
        <a:buChar char="•"/>
        <a:defRPr sz="1800" b="1" kern="1200" spc="-75" baseline="0">
          <a:ln>
            <a:solidFill>
              <a:schemeClr val="accent1">
                <a:alpha val="0"/>
              </a:schemeClr>
            </a:solidFill>
          </a:ln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62524" indent="-154175" algn="l" defTabSz="778949" rtl="0" eaLnBrk="1" latinLnBrk="1" hangingPunct="1">
        <a:spcBef>
          <a:spcPct val="20000"/>
        </a:spcBef>
        <a:buFont typeface="Arial" pitchFamily="34" charset="0"/>
        <a:buChar char="–"/>
        <a:defRPr sz="1600" kern="1200" spc="-75" baseline="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689728" indent="-154175" algn="l" defTabSz="843861" rtl="0" eaLnBrk="1" latinLnBrk="1" hangingPunct="1">
        <a:spcBef>
          <a:spcPct val="20000"/>
        </a:spcBef>
        <a:buFont typeface="Arial" pitchFamily="34" charset="0"/>
        <a:buChar char="•"/>
        <a:defRPr sz="1600" kern="1200" spc="-75" baseline="0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942929" indent="-125010" algn="l" defTabSz="778949" rtl="0" eaLnBrk="1" latinLnBrk="1" hangingPunct="1">
        <a:spcBef>
          <a:spcPct val="20000"/>
        </a:spcBef>
        <a:buFont typeface="Arial" pitchFamily="34" charset="0"/>
        <a:buChar char="–"/>
        <a:defRPr sz="1000" kern="1200" spc="-75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1142944" indent="-120248" algn="l" defTabSz="778949" rtl="0" eaLnBrk="1" latinLnBrk="1" hangingPunct="1">
        <a:spcBef>
          <a:spcPct val="20000"/>
        </a:spcBef>
        <a:buFont typeface="Arial" pitchFamily="34" charset="0"/>
        <a:buChar char="»"/>
        <a:defRPr sz="1000" kern="1200" spc="-75">
          <a:ln>
            <a:solidFill>
              <a:schemeClr val="accent1">
                <a:alpha val="0"/>
              </a:schemeClr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142104" indent="-194736" algn="l" defTabSz="778949" rtl="0" eaLnBrk="1" latinLnBrk="1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6pPr>
      <a:lvl7pPr marL="2531580" indent="-194736" algn="l" defTabSz="778949" rtl="0" eaLnBrk="1" latinLnBrk="1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7pPr>
      <a:lvl8pPr marL="2921052" indent="-194736" algn="l" defTabSz="778949" rtl="0" eaLnBrk="1" latinLnBrk="1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8pPr>
      <a:lvl9pPr marL="3310527" indent="-194736" algn="l" defTabSz="778949" rtl="0" eaLnBrk="1" latinLnBrk="1" hangingPunct="1">
        <a:spcBef>
          <a:spcPct val="20000"/>
        </a:spcBef>
        <a:buFont typeface="Arial" pitchFamily="34" charset="0"/>
        <a:buChar char="•"/>
        <a:defRPr sz="17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7890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450" algn="l" defTabSz="77890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8900" algn="l" defTabSz="77890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346" algn="l" defTabSz="77890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7794" algn="l" defTabSz="77890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7245" algn="l" defTabSz="77890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6693" algn="l" defTabSz="77890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143" algn="l" defTabSz="77890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5590" algn="l" defTabSz="778900" rtl="0" eaLnBrk="1" latinLnBrk="1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z="4800" dirty="0" smtClean="0"/>
              <a:t>TOAST CLOUD WF-KS</a:t>
            </a:r>
            <a:br>
              <a:rPr lang="en-US" altLang="ko-KR" sz="4800" dirty="0" smtClean="0"/>
            </a:br>
            <a:r>
              <a:rPr lang="ko-KR" altLang="en-US" sz="4800" smtClean="0"/>
              <a:t>설치 가이드</a:t>
            </a:r>
            <a:endParaRPr lang="ko-KR" altLang="en-US" sz="48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㈜ </a:t>
            </a:r>
            <a:r>
              <a:rPr lang="ko-KR" altLang="en-US" dirty="0" err="1" smtClean="0"/>
              <a:t>파이오링크</a:t>
            </a:r>
          </a:p>
          <a:p>
            <a:r>
              <a:rPr lang="en-US" altLang="ko-KR" b="0" smtClean="0"/>
              <a:t>2019.11.26</a:t>
            </a:r>
            <a:endParaRPr lang="en-US" altLang="ko-KR" b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352A4-5BB7-4AAB-B3A3-9FEB9DFE1CA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62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47" y="1412695"/>
            <a:ext cx="3828448" cy="206233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408768"/>
            <a:ext cx="8208000" cy="2111301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472127"/>
            <a:ext cx="8588072" cy="1877735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ko-KR" altLang="en-US" sz="1400" dirty="0" smtClean="0">
                <a:solidFill>
                  <a:srgbClr val="0282AA"/>
                </a:solidFill>
              </a:rPr>
              <a:t>웹 서비스가 정상적으로 동작하는지 확인한다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 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웹 브라우저의 주소 입력란에 해당 </a:t>
            </a:r>
            <a:r>
              <a:rPr lang="ko-KR" altLang="en-US" sz="1400" dirty="0" err="1" smtClean="0"/>
              <a:t>인스턴스의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Floating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주소를 입력한다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en-US" altLang="ko-KR" sz="1400" dirty="0" smtClean="0"/>
              <a:t>- </a:t>
            </a:r>
            <a:r>
              <a:rPr lang="en-US" altLang="ko-KR" sz="1400" dirty="0"/>
              <a:t>http://133.186.x.y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웹 페이지가 </a:t>
            </a:r>
            <a:r>
              <a:rPr lang="ko-KR" altLang="en-US" sz="1400" dirty="0"/>
              <a:t>정상적으로 </a:t>
            </a:r>
            <a:r>
              <a:rPr lang="ko-KR" altLang="en-US" sz="1400" dirty="0" smtClean="0"/>
              <a:t>표시되는지 확인한다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</a:t>
            </a:r>
            <a:r>
              <a:rPr lang="en-US" altLang="ko-KR" dirty="0" smtClean="0"/>
              <a:t>7. </a:t>
            </a:r>
            <a:r>
              <a:rPr lang="ko-KR" altLang="en-US" smtClean="0"/>
              <a:t>웹 </a:t>
            </a:r>
            <a:r>
              <a:rPr lang="ko-KR" altLang="en-US"/>
              <a:t>서비스 확인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40" y="1333394"/>
            <a:ext cx="4320231" cy="28984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81818" y="2711755"/>
            <a:ext cx="2288622" cy="707886"/>
          </a:xfrm>
          <a:prstGeom prst="rect">
            <a:avLst/>
          </a:prstGeom>
          <a:noFill/>
        </p:spPr>
        <p:txBody>
          <a:bodyPr wrap="none" lIns="72000" rIns="72000" rtlCol="0" anchor="t">
            <a:spAutoFit/>
          </a:bodyPr>
          <a:lstStyle/>
          <a:p>
            <a:r>
              <a:rPr lang="ko-KR" altLang="en-US" sz="400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예제 화면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890869" y="1517696"/>
            <a:ext cx="1412089" cy="261610"/>
            <a:chOff x="980772" y="1534302"/>
            <a:chExt cx="1412089" cy="261610"/>
          </a:xfrm>
        </p:grpSpPr>
        <p:sp>
          <p:nvSpPr>
            <p:cNvPr id="6" name="직사각형 5"/>
            <p:cNvSpPr/>
            <p:nvPr/>
          </p:nvSpPr>
          <p:spPr>
            <a:xfrm>
              <a:off x="1012762" y="1613860"/>
              <a:ext cx="633887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endParaRPr lang="ko-KR" altLang="en-US" sz="1800" spc="-100" dirty="0" err="1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80772" y="1534302"/>
              <a:ext cx="1412089" cy="261610"/>
            </a:xfrm>
            <a:prstGeom prst="rect">
              <a:avLst/>
            </a:prstGeom>
            <a:noFill/>
          </p:spPr>
          <p:txBody>
            <a:bodyPr wrap="square" lIns="72000" rIns="72000" rtlCol="0" anchor="t">
              <a:spAutoFit/>
            </a:bodyPr>
            <a:lstStyle/>
            <a:p>
              <a:r>
                <a:rPr lang="en-US" altLang="ko-KR" sz="1100" b="1" spc="-8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FF0000"/>
                  </a:solidFill>
                  <a:ea typeface="+mj-ea"/>
                </a:rPr>
                <a:t>http://133.186.x.y</a:t>
              </a:r>
              <a:endParaRPr lang="ko-KR" altLang="en-US" sz="110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3538130" y="3274832"/>
            <a:ext cx="692958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cxnSp>
        <p:nvCxnSpPr>
          <p:cNvPr id="16" name="꺾인 연결선 15"/>
          <p:cNvCxnSpPr>
            <a:stCxn id="20" idx="0"/>
            <a:endCxn id="5" idx="1"/>
          </p:cNvCxnSpPr>
          <p:nvPr/>
        </p:nvCxnSpPr>
        <p:spPr>
          <a:xfrm rot="5400000" flipH="1" flipV="1">
            <a:off x="3574574" y="1958537"/>
            <a:ext cx="1626331" cy="1006260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>
          <a:xfrm>
            <a:off x="4559393" y="141846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5044124" y="2782616"/>
            <a:ext cx="180000" cy="18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121909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WF-KS(WEBFRONT-KS) </a:t>
            </a:r>
            <a:r>
              <a:rPr lang="ko-KR" altLang="en-US"/>
              <a:t>인스턴스에서 </a:t>
            </a:r>
            <a:r>
              <a:rPr lang="en-US" altLang="ko-KR" dirty="0" smtClean="0"/>
              <a:t>HTTPS </a:t>
            </a:r>
            <a:r>
              <a:rPr lang="ko-KR" altLang="en-US"/>
              <a:t>서비스에 대한 설정을 변경하는 </a:t>
            </a:r>
            <a:r>
              <a:rPr lang="ko-KR" altLang="en-US" smtClean="0"/>
              <a:t>방법</a:t>
            </a:r>
            <a:endParaRPr lang="en-US" altLang="ko-KR" dirty="0" smtClean="0"/>
          </a:p>
          <a:p>
            <a:r>
              <a:rPr lang="en-US" altLang="ko-KR" dirty="0"/>
              <a:t>Step 1. Login</a:t>
            </a:r>
          </a:p>
          <a:p>
            <a:r>
              <a:rPr lang="en-US" altLang="ko-KR" dirty="0"/>
              <a:t>Step 2. </a:t>
            </a:r>
            <a:r>
              <a:rPr lang="ko-KR" altLang="en-US"/>
              <a:t>어플리케이션 선택</a:t>
            </a:r>
          </a:p>
          <a:p>
            <a:r>
              <a:rPr lang="en-US" altLang="ko-KR" dirty="0"/>
              <a:t>Step 3. </a:t>
            </a:r>
            <a:r>
              <a:rPr lang="ko-KR" altLang="en-US"/>
              <a:t>부하 분산 설정 </a:t>
            </a:r>
            <a:r>
              <a:rPr lang="en-US" altLang="ko-KR" dirty="0"/>
              <a:t>- “</a:t>
            </a:r>
            <a:r>
              <a:rPr lang="ko-KR" altLang="en-US"/>
              <a:t>실제 서버” 변경</a:t>
            </a:r>
            <a:r>
              <a:rPr lang="en-US" altLang="ko-KR" dirty="0"/>
              <a:t>(1), (2)</a:t>
            </a:r>
          </a:p>
          <a:p>
            <a:r>
              <a:rPr lang="en-US" altLang="ko-KR" dirty="0" smtClean="0"/>
              <a:t>Step </a:t>
            </a:r>
            <a:r>
              <a:rPr lang="en-US" altLang="ko-KR" dirty="0"/>
              <a:t>4. </a:t>
            </a:r>
            <a:r>
              <a:rPr lang="ko-KR" altLang="en-US"/>
              <a:t>어플리케이션 활성화</a:t>
            </a:r>
          </a:p>
          <a:p>
            <a:r>
              <a:rPr lang="en-US" altLang="ko-KR" dirty="0"/>
              <a:t>Step 5. </a:t>
            </a:r>
            <a:r>
              <a:rPr lang="ko-KR" altLang="en-US"/>
              <a:t>소스 </a:t>
            </a:r>
            <a:r>
              <a:rPr lang="en-US" altLang="ko-KR" dirty="0"/>
              <a:t>NAT </a:t>
            </a:r>
            <a:r>
              <a:rPr lang="ko-KR" altLang="en-US"/>
              <a:t>활성화</a:t>
            </a:r>
          </a:p>
          <a:p>
            <a:r>
              <a:rPr lang="en-US" altLang="ko-KR" dirty="0"/>
              <a:t>Step 6. </a:t>
            </a:r>
            <a:r>
              <a:rPr lang="ko-KR" altLang="en-US"/>
              <a:t>인증서 관리</a:t>
            </a:r>
          </a:p>
          <a:p>
            <a:r>
              <a:rPr lang="en-US" altLang="ko-KR" dirty="0"/>
              <a:t>Step 7. </a:t>
            </a:r>
            <a:r>
              <a:rPr lang="ko-KR" altLang="en-US"/>
              <a:t>인증서 정보 확인</a:t>
            </a:r>
          </a:p>
          <a:p>
            <a:r>
              <a:rPr lang="en-US" altLang="ko-KR" dirty="0"/>
              <a:t>Step 8. SSL </a:t>
            </a:r>
            <a:r>
              <a:rPr lang="ko-KR" altLang="en-US"/>
              <a:t>활성화</a:t>
            </a:r>
          </a:p>
          <a:p>
            <a:r>
              <a:rPr lang="en-US" altLang="ko-KR" dirty="0"/>
              <a:t>Step 9. </a:t>
            </a:r>
            <a:r>
              <a:rPr lang="ko-KR" altLang="en-US"/>
              <a:t>설정 저장</a:t>
            </a:r>
          </a:p>
          <a:p>
            <a:r>
              <a:rPr lang="en-US" altLang="ko-KR" dirty="0"/>
              <a:t>Step 10. </a:t>
            </a:r>
            <a:r>
              <a:rPr lang="ko-KR" altLang="en-US"/>
              <a:t>웹 서비스 확인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43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3"/>
          <p:cNvSpPr/>
          <p:nvPr/>
        </p:nvSpPr>
        <p:spPr>
          <a:xfrm>
            <a:off x="417170" y="3602761"/>
            <a:ext cx="8208000" cy="2917309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3600523"/>
            <a:ext cx="8588072" cy="2739814"/>
          </a:xfrm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WEBFRONT-KS </a:t>
            </a:r>
            <a:r>
              <a:rPr lang="ko-KR" altLang="en-US" sz="1400" smtClean="0">
                <a:solidFill>
                  <a:srgbClr val="0282AA"/>
                </a:solidFill>
              </a:rPr>
              <a:t>웹 </a:t>
            </a:r>
            <a:r>
              <a:rPr lang="en-US" altLang="ko-KR" sz="1400" dirty="0" smtClean="0">
                <a:solidFill>
                  <a:srgbClr val="0282AA"/>
                </a:solidFill>
              </a:rPr>
              <a:t>UI</a:t>
            </a:r>
            <a:r>
              <a:rPr lang="ko-KR" altLang="en-US" sz="1400" smtClean="0">
                <a:solidFill>
                  <a:srgbClr val="0282AA"/>
                </a:solidFill>
              </a:rPr>
              <a:t>에 로그인한다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TOAST </a:t>
            </a:r>
            <a:r>
              <a:rPr lang="en-US" altLang="ko-KR" sz="1400" dirty="0"/>
              <a:t>Cloud </a:t>
            </a:r>
            <a:r>
              <a:rPr lang="ko-KR" altLang="en-US" sz="1400"/>
              <a:t>콘솔에서 </a:t>
            </a:r>
            <a:r>
              <a:rPr lang="en-US" altLang="ko-KR" sz="1400" dirty="0"/>
              <a:t>Instance </a:t>
            </a:r>
            <a:r>
              <a:rPr lang="ko-KR" altLang="en-US" sz="1400"/>
              <a:t>이름과 </a:t>
            </a:r>
            <a:r>
              <a:rPr lang="en-US" altLang="ko-KR" sz="1400" dirty="0"/>
              <a:t>Floating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주소를 확인한다</a:t>
            </a:r>
            <a:r>
              <a:rPr lang="en-US" altLang="ko-KR" sz="1400" dirty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웹 브라우저의 주소 입력란에 </a:t>
            </a:r>
            <a:r>
              <a:rPr lang="en-US" altLang="ko-KR" sz="1400" dirty="0" smtClean="0"/>
              <a:t>Floating</a:t>
            </a:r>
            <a:r>
              <a:rPr lang="ko-KR" altLang="en-US" sz="1400" smtClean="0"/>
              <a:t>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주소를 입력한다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pPr marL="540000" lvl="1">
              <a:spcBef>
                <a:spcPts val="600"/>
              </a:spcBef>
            </a:pPr>
            <a:r>
              <a:rPr lang="en-US" altLang="ko-KR" sz="1200" dirty="0"/>
              <a:t>h</a:t>
            </a:r>
            <a:r>
              <a:rPr lang="en-US" altLang="ko-KR" sz="1200" dirty="0" smtClean="0"/>
              <a:t>ttps://133.186.x.y:8443</a:t>
            </a:r>
          </a:p>
          <a:p>
            <a:pPr marL="360000" lvl="1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로그인 화면에서 로그인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정보를 입력한다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40000" lvl="1">
              <a:spcBef>
                <a:spcPts val="400"/>
              </a:spcBef>
            </a:pPr>
            <a:r>
              <a:rPr lang="en-US" altLang="ko-KR" sz="1200" dirty="0" smtClean="0"/>
              <a:t>ID</a:t>
            </a:r>
            <a:r>
              <a:rPr lang="en-US" altLang="ko-KR" sz="1200" dirty="0"/>
              <a:t>: </a:t>
            </a:r>
            <a:r>
              <a:rPr lang="en-US" altLang="ko-KR" sz="1200" dirty="0" err="1"/>
              <a:t>wfadmin</a:t>
            </a:r>
            <a:endParaRPr lang="en-US" altLang="ko-KR" sz="1200" dirty="0"/>
          </a:p>
          <a:p>
            <a:pPr marL="540000" lvl="1">
              <a:spcBef>
                <a:spcPts val="400"/>
              </a:spcBef>
            </a:pPr>
            <a:r>
              <a:rPr lang="en-US" altLang="ko-KR" sz="1200" dirty="0"/>
              <a:t>Password: </a:t>
            </a:r>
            <a:r>
              <a:rPr lang="ko-KR" altLang="en-US" sz="1200"/>
              <a:t>고정 </a:t>
            </a:r>
            <a:r>
              <a:rPr lang="ko-KR" altLang="en-US" sz="1200" smtClean="0"/>
              <a:t>패스워드</a:t>
            </a:r>
            <a:r>
              <a:rPr lang="en-US" altLang="ko-KR" sz="1200" b="1" i="1" dirty="0" smtClean="0"/>
              <a:t>”</a:t>
            </a:r>
            <a:r>
              <a:rPr lang="en-US" altLang="ko-KR" sz="1200" b="1" i="1" dirty="0" smtClean="0">
                <a:solidFill>
                  <a:srgbClr val="0070C0"/>
                </a:solidFill>
              </a:rPr>
              <a:t>waf12!@</a:t>
            </a:r>
            <a:r>
              <a:rPr lang="en-US" altLang="ko-KR" sz="1200" b="1" i="1" dirty="0" smtClean="0"/>
              <a:t>”</a:t>
            </a:r>
            <a:r>
              <a:rPr lang="ko-KR" altLang="en-US" sz="1200" smtClean="0"/>
              <a:t>에 </a:t>
            </a:r>
            <a:r>
              <a:rPr lang="ko-KR" altLang="en-US" sz="1200" b="1" i="1" smtClean="0">
                <a:solidFill>
                  <a:srgbClr val="0070C0"/>
                </a:solidFill>
              </a:rPr>
              <a:t>인스턴스 이름</a:t>
            </a:r>
            <a:r>
              <a:rPr lang="en-US" altLang="ko-KR" sz="1200" dirty="0" smtClean="0"/>
              <a:t>(</a:t>
            </a:r>
            <a:r>
              <a:rPr lang="ko-KR" altLang="en-US" sz="1200"/>
              <a:t>최대 </a:t>
            </a:r>
            <a:r>
              <a:rPr lang="en-US" altLang="ko-KR" sz="1200" dirty="0"/>
              <a:t>5</a:t>
            </a:r>
            <a:r>
              <a:rPr lang="ko-KR" altLang="en-US" sz="1200"/>
              <a:t>자</a:t>
            </a:r>
            <a:r>
              <a:rPr lang="en-US" altLang="ko-KR" sz="1200" dirty="0" smtClean="0"/>
              <a:t>)</a:t>
            </a:r>
            <a:r>
              <a:rPr lang="ko-KR" altLang="en-US" sz="1200" smtClean="0"/>
              <a:t>을 </a:t>
            </a:r>
            <a:r>
              <a:rPr lang="ko-KR" altLang="en-US" sz="1200"/>
              <a:t>결합한 문자열</a:t>
            </a:r>
          </a:p>
          <a:p>
            <a:pPr lvl="2">
              <a:spcBef>
                <a:spcPts val="400"/>
              </a:spcBef>
            </a:pPr>
            <a:r>
              <a:rPr lang="ko-KR" altLang="en-US" sz="1200" dirty="0" err="1" smtClean="0"/>
              <a:t>인스턴스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이름이 </a:t>
            </a:r>
            <a:r>
              <a:rPr lang="en-US" altLang="ko-KR" sz="1200" dirty="0"/>
              <a:t>5</a:t>
            </a:r>
            <a:r>
              <a:rPr lang="ko-KR" altLang="en-US" sz="1200"/>
              <a:t>자 이상인 경우</a:t>
            </a:r>
            <a:r>
              <a:rPr lang="en-US" altLang="ko-KR" sz="1200" dirty="0"/>
              <a:t>: </a:t>
            </a:r>
            <a:r>
              <a:rPr lang="en-US" altLang="ko-KR" sz="1200" b="1" i="1" dirty="0">
                <a:solidFill>
                  <a:srgbClr val="0070C0"/>
                </a:solidFill>
              </a:rPr>
              <a:t>waf12!@ </a:t>
            </a:r>
            <a:r>
              <a:rPr lang="en-US" altLang="ko-KR" sz="1200" dirty="0"/>
              <a:t>+ </a:t>
            </a:r>
            <a:r>
              <a:rPr lang="ko-KR" altLang="en-US" sz="1200" b="1" i="1">
                <a:solidFill>
                  <a:srgbClr val="0070C0"/>
                </a:solidFill>
              </a:rPr>
              <a:t>인스턴스이름 앞</a:t>
            </a:r>
            <a:r>
              <a:rPr lang="en-US" altLang="ko-KR" sz="1200" b="1" i="1" dirty="0">
                <a:solidFill>
                  <a:srgbClr val="0070C0"/>
                </a:solidFill>
              </a:rPr>
              <a:t>5</a:t>
            </a:r>
            <a:r>
              <a:rPr lang="ko-KR" altLang="en-US" sz="1200" b="1" i="1" smtClean="0">
                <a:solidFill>
                  <a:srgbClr val="0070C0"/>
                </a:solidFill>
              </a:rPr>
              <a:t>자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smtClean="0"/>
              <a:t>예</a:t>
            </a:r>
            <a:r>
              <a:rPr lang="en-US" altLang="ko-KR" sz="1200" dirty="0"/>
              <a:t>) </a:t>
            </a:r>
            <a:r>
              <a:rPr lang="en-US" altLang="ko-KR" sz="1200" dirty="0" err="1"/>
              <a:t>webfirewall</a:t>
            </a:r>
            <a:r>
              <a:rPr lang="en-US" altLang="ko-KR" sz="1200" dirty="0"/>
              <a:t> : </a:t>
            </a:r>
            <a:r>
              <a:rPr lang="en-US" altLang="ko-KR" sz="1200" dirty="0">
                <a:solidFill>
                  <a:srgbClr val="0070C0"/>
                </a:solidFill>
              </a:rPr>
              <a:t>waf12!@</a:t>
            </a:r>
            <a:r>
              <a:rPr lang="en-US" altLang="ko-KR" sz="1200" dirty="0" err="1">
                <a:solidFill>
                  <a:srgbClr val="0070C0"/>
                </a:solidFill>
              </a:rPr>
              <a:t>webfi</a:t>
            </a:r>
            <a:endParaRPr lang="en-US" altLang="ko-KR" sz="1200" dirty="0">
              <a:solidFill>
                <a:srgbClr val="0070C0"/>
              </a:solidFill>
            </a:endParaRPr>
          </a:p>
          <a:p>
            <a:pPr lvl="2">
              <a:spcBef>
                <a:spcPts val="400"/>
              </a:spcBef>
            </a:pPr>
            <a:r>
              <a:rPr lang="ko-KR" altLang="en-US" sz="1200" dirty="0" err="1" smtClean="0"/>
              <a:t>인스턴스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이름이 </a:t>
            </a:r>
            <a:r>
              <a:rPr lang="en-US" altLang="ko-KR" sz="1200" dirty="0"/>
              <a:t>5</a:t>
            </a:r>
            <a:r>
              <a:rPr lang="ko-KR" altLang="en-US" sz="1200"/>
              <a:t>자 미만인 경우</a:t>
            </a:r>
            <a:r>
              <a:rPr lang="en-US" altLang="ko-KR" sz="1200" dirty="0"/>
              <a:t>: </a:t>
            </a:r>
            <a:r>
              <a:rPr lang="en-US" altLang="ko-KR" sz="1200" b="1" i="1" dirty="0">
                <a:solidFill>
                  <a:srgbClr val="0070C0"/>
                </a:solidFill>
              </a:rPr>
              <a:t>waf12!@ </a:t>
            </a:r>
            <a:r>
              <a:rPr lang="en-US" altLang="ko-KR" sz="1200" dirty="0"/>
              <a:t>+ </a:t>
            </a:r>
            <a:r>
              <a:rPr lang="ko-KR" altLang="en-US" sz="1200" b="1" i="1" smtClean="0">
                <a:solidFill>
                  <a:srgbClr val="0070C0"/>
                </a:solidFill>
              </a:rPr>
              <a:t>인스턴스이름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smtClean="0"/>
              <a:t>예</a:t>
            </a:r>
            <a:r>
              <a:rPr lang="en-US" altLang="ko-KR" sz="1200" dirty="0"/>
              <a:t>1) </a:t>
            </a:r>
            <a:r>
              <a:rPr lang="en-US" altLang="ko-KR" sz="1200" dirty="0" err="1"/>
              <a:t>wafw</a:t>
            </a:r>
            <a:r>
              <a:rPr lang="en-US" altLang="ko-KR" sz="1200" dirty="0"/>
              <a:t>: </a:t>
            </a:r>
            <a:r>
              <a:rPr lang="en-US" altLang="ko-KR" sz="1200" dirty="0">
                <a:solidFill>
                  <a:srgbClr val="0070C0"/>
                </a:solidFill>
              </a:rPr>
              <a:t>waf12!@</a:t>
            </a:r>
            <a:r>
              <a:rPr lang="en-US" altLang="ko-KR" sz="1200" dirty="0" err="1" smtClean="0">
                <a:solidFill>
                  <a:srgbClr val="0070C0"/>
                </a:solidFill>
              </a:rPr>
              <a:t>wafw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smtClean="0"/>
              <a:t>예</a:t>
            </a:r>
            <a:r>
              <a:rPr lang="en-US" altLang="ko-KR" sz="1200" dirty="0"/>
              <a:t>2) w: </a:t>
            </a:r>
            <a:r>
              <a:rPr lang="en-US" altLang="ko-KR" sz="1200" dirty="0">
                <a:solidFill>
                  <a:srgbClr val="0070C0"/>
                </a:solidFill>
              </a:rPr>
              <a:t>waf12!@w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1. Login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31" y="1350816"/>
            <a:ext cx="2904805" cy="224284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70" y="1340127"/>
            <a:ext cx="4099354" cy="220826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3" name="오른쪽 화살표 22"/>
          <p:cNvSpPr/>
          <p:nvPr/>
        </p:nvSpPr>
        <p:spPr>
          <a:xfrm>
            <a:off x="4693881" y="2189571"/>
            <a:ext cx="468000" cy="58180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7" name="직사각형 26"/>
          <p:cNvSpPr/>
          <p:nvPr/>
        </p:nvSpPr>
        <p:spPr>
          <a:xfrm>
            <a:off x="2025627" y="2978255"/>
            <a:ext cx="809654" cy="46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8" name="직사각형 27"/>
          <p:cNvSpPr/>
          <p:nvPr/>
        </p:nvSpPr>
        <p:spPr>
          <a:xfrm>
            <a:off x="3673822" y="3005414"/>
            <a:ext cx="751058" cy="46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9" name="TextBox 28"/>
          <p:cNvSpPr txBox="1"/>
          <p:nvPr/>
        </p:nvSpPr>
        <p:spPr>
          <a:xfrm>
            <a:off x="1445772" y="3016487"/>
            <a:ext cx="812179" cy="400110"/>
          </a:xfrm>
          <a:prstGeom prst="rect">
            <a:avLst/>
          </a:prstGeom>
          <a:noFill/>
        </p:spPr>
        <p:txBody>
          <a:bodyPr wrap="square" lIns="72000" rIns="72000" rtlCol="0" anchor="t">
            <a:spAutoFit/>
          </a:bodyPr>
          <a:lstStyle/>
          <a:p>
            <a:r>
              <a:rPr lang="en-US" altLang="ko-KR" sz="100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Instance</a:t>
            </a:r>
          </a:p>
          <a:p>
            <a:r>
              <a:rPr lang="ko-KR" altLang="en-US" sz="100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이름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006838" y="3060840"/>
            <a:ext cx="757749" cy="430887"/>
          </a:xfrm>
          <a:prstGeom prst="rect">
            <a:avLst/>
          </a:prstGeom>
          <a:noFill/>
        </p:spPr>
        <p:txBody>
          <a:bodyPr wrap="square" lIns="72000" rIns="72000" rtlCol="0" anchor="t">
            <a:spAutoFit/>
          </a:bodyPr>
          <a:lstStyle/>
          <a:p>
            <a:r>
              <a:rPr lang="en-US" altLang="ko-KR" sz="105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Floating IP </a:t>
            </a:r>
            <a:r>
              <a:rPr lang="ko-KR" altLang="en-US" sz="105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주소</a:t>
            </a:r>
          </a:p>
        </p:txBody>
      </p:sp>
      <p:sp>
        <p:nvSpPr>
          <p:cNvPr id="31" name="타원 30"/>
          <p:cNvSpPr/>
          <p:nvPr/>
        </p:nvSpPr>
        <p:spPr>
          <a:xfrm>
            <a:off x="1313118" y="305939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32" name="타원 31"/>
          <p:cNvSpPr/>
          <p:nvPr/>
        </p:nvSpPr>
        <p:spPr>
          <a:xfrm>
            <a:off x="4917889" y="140513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sp>
        <p:nvSpPr>
          <p:cNvPr id="33" name="타원 32"/>
          <p:cNvSpPr/>
          <p:nvPr/>
        </p:nvSpPr>
        <p:spPr>
          <a:xfrm>
            <a:off x="6513843" y="268071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3</a:t>
            </a:r>
            <a:endParaRPr lang="ko-KR" altLang="en-US" sz="1050" b="1" spc="-100" dirty="0" err="1" smtClean="0"/>
          </a:p>
        </p:txBody>
      </p:sp>
      <p:sp>
        <p:nvSpPr>
          <p:cNvPr id="34" name="TextBox 33"/>
          <p:cNvSpPr txBox="1"/>
          <p:nvPr/>
        </p:nvSpPr>
        <p:spPr>
          <a:xfrm>
            <a:off x="5163101" y="1425323"/>
            <a:ext cx="1404000" cy="1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72000" rIns="72000" rtlCol="0" anchor="ctr">
            <a:spAutoFit/>
          </a:bodyPr>
          <a:lstStyle/>
          <a:p>
            <a:r>
              <a:rPr lang="en-US" altLang="ko-KR" sz="105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https://133.186.x.y:8443</a:t>
            </a:r>
            <a:endParaRPr lang="ko-KR" altLang="en-US" sz="1050" b="1" spc="-8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F000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67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7" y="1359411"/>
            <a:ext cx="7831085" cy="28429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321940"/>
            <a:ext cx="8208000" cy="2198129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17600" y="1353600"/>
            <a:ext cx="8588072" cy="4980519"/>
          </a:xfrm>
          <a:noFill/>
        </p:spPr>
        <p:txBody>
          <a:bodyPr>
            <a:noAutofit/>
          </a:bodyPr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1400" dirty="0" smtClean="0"/>
          </a:p>
          <a:p>
            <a:endParaRPr lang="en-US" altLang="ko-KR" sz="1400" dirty="0"/>
          </a:p>
          <a:p>
            <a:endParaRPr lang="en-US" altLang="ko-KR" sz="1400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sz="1400" dirty="0"/>
          </a:p>
          <a:p>
            <a:pPr marL="108000" indent="0">
              <a:spcBef>
                <a:spcPts val="600"/>
              </a:spcBef>
              <a:buNone/>
            </a:pPr>
            <a:r>
              <a:rPr lang="ko-KR" altLang="en-US" sz="1400" dirty="0" err="1" smtClean="0">
                <a:solidFill>
                  <a:srgbClr val="0282AA"/>
                </a:solidFill>
              </a:rPr>
              <a:t>로그인을</a:t>
            </a:r>
            <a:r>
              <a:rPr lang="ko-KR" altLang="en-US" sz="1400" dirty="0" smtClean="0">
                <a:solidFill>
                  <a:srgbClr val="0282AA"/>
                </a:solidFill>
              </a:rPr>
              <a:t> 완료한 후 어플리케이션을 변경한다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/>
              <a:t>좌측 메뉴 화면 우측 의        </a:t>
            </a:r>
            <a:r>
              <a:rPr lang="en-US" altLang="ko-KR" sz="1400" dirty="0"/>
              <a:t>   </a:t>
            </a:r>
            <a:r>
              <a:rPr lang="ko-KR" altLang="en-US" sz="1400" dirty="0"/>
              <a:t>아이콘을 클릭한다</a:t>
            </a:r>
            <a:r>
              <a:rPr lang="en-US" altLang="ko-KR" sz="1400" dirty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/>
              <a:t>어플리케이션 리스트 화면에서 </a:t>
            </a:r>
            <a:r>
              <a:rPr lang="en-US" altLang="ko-KR" sz="1400" dirty="0"/>
              <a:t>“</a:t>
            </a:r>
            <a:r>
              <a:rPr lang="en-US" altLang="ko-KR" sz="1400" dirty="0" smtClean="0">
                <a:solidFill>
                  <a:srgbClr val="0070C0"/>
                </a:solidFill>
              </a:rPr>
              <a:t>https</a:t>
            </a:r>
            <a:r>
              <a:rPr lang="en-US" altLang="ko-KR" sz="1400" dirty="0" smtClean="0"/>
              <a:t>” </a:t>
            </a:r>
            <a:r>
              <a:rPr lang="ko-KR" altLang="en-US" sz="1400" dirty="0"/>
              <a:t>를 선택한다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2. </a:t>
            </a:r>
            <a:r>
              <a:rPr lang="ko-KR" altLang="en-US" smtClean="0"/>
              <a:t>어플리케이션 선택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119053"/>
              </p:ext>
            </p:extLst>
          </p:nvPr>
        </p:nvGraphicFramePr>
        <p:xfrm>
          <a:off x="615041" y="5374497"/>
          <a:ext cx="7920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9027">
                <a:tc>
                  <a:txBody>
                    <a:bodyPr/>
                    <a:lstStyle/>
                    <a:p>
                      <a:pPr marL="7200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참고</a:t>
                      </a:r>
                      <a:endParaRPr lang="en-US" altLang="ko-KR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52000" indent="-1800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어플리케이션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“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https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”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는 미리 정의된 템플릿이며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사용자는 웹 서버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IP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주소와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SSL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인증서를 변경하면 바로 사용할 수 있습니다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ko-KR" altLang="en-US" sz="1200" b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52000" indent="-1800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제공된 템플릿과 다른 설정의 어플리케이션을 추가하려면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[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WEBFRONT-KS</a:t>
                      </a:r>
                      <a:r>
                        <a:rPr lang="en-US" altLang="ko-KR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시스템 구성 설명서의</a:t>
                      </a:r>
                      <a:r>
                        <a:rPr lang="en-US" altLang="ko-KR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제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장 애플리게이션 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 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애플리케이션 관리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]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절을 참조합니다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Freeform 668"/>
          <p:cNvSpPr>
            <a:spLocks noChangeAspect="1" noEditPoints="1"/>
          </p:cNvSpPr>
          <p:nvPr/>
        </p:nvSpPr>
        <p:spPr bwMode="auto">
          <a:xfrm>
            <a:off x="673401" y="5418940"/>
            <a:ext cx="86400" cy="147658"/>
          </a:xfrm>
          <a:custGeom>
            <a:avLst/>
            <a:gdLst/>
            <a:ahLst/>
            <a:cxnLst>
              <a:cxn ang="0">
                <a:pos x="212" y="72"/>
              </a:cxn>
              <a:cxn ang="0">
                <a:pos x="206" y="98"/>
              </a:cxn>
              <a:cxn ang="0">
                <a:pos x="188" y="122"/>
              </a:cxn>
              <a:cxn ang="0">
                <a:pos x="176" y="132"/>
              </a:cxn>
              <a:cxn ang="0">
                <a:pos x="148" y="142"/>
              </a:cxn>
              <a:cxn ang="0">
                <a:pos x="132" y="144"/>
              </a:cxn>
              <a:cxn ang="0">
                <a:pos x="102" y="138"/>
              </a:cxn>
              <a:cxn ang="0">
                <a:pos x="76" y="122"/>
              </a:cxn>
              <a:cxn ang="0">
                <a:pos x="66" y="112"/>
              </a:cxn>
              <a:cxn ang="0">
                <a:pos x="54" y="86"/>
              </a:cxn>
              <a:cxn ang="0">
                <a:pos x="52" y="72"/>
              </a:cxn>
              <a:cxn ang="0">
                <a:pos x="58" y="44"/>
              </a:cxn>
              <a:cxn ang="0">
                <a:pos x="76" y="20"/>
              </a:cxn>
              <a:cxn ang="0">
                <a:pos x="88" y="10"/>
              </a:cxn>
              <a:cxn ang="0">
                <a:pos x="116" y="0"/>
              </a:cxn>
              <a:cxn ang="0">
                <a:pos x="132" y="0"/>
              </a:cxn>
              <a:cxn ang="0">
                <a:pos x="162" y="4"/>
              </a:cxn>
              <a:cxn ang="0">
                <a:pos x="188" y="20"/>
              </a:cxn>
              <a:cxn ang="0">
                <a:pos x="198" y="32"/>
              </a:cxn>
              <a:cxn ang="0">
                <a:pos x="210" y="56"/>
              </a:cxn>
              <a:cxn ang="0">
                <a:pos x="212" y="72"/>
              </a:cxn>
              <a:cxn ang="0">
                <a:pos x="234" y="352"/>
              </a:cxn>
              <a:cxn ang="0">
                <a:pos x="222" y="374"/>
              </a:cxn>
              <a:cxn ang="0">
                <a:pos x="200" y="390"/>
              </a:cxn>
              <a:cxn ang="0">
                <a:pos x="192" y="394"/>
              </a:cxn>
              <a:cxn ang="0">
                <a:pos x="162" y="400"/>
              </a:cxn>
              <a:cxn ang="0">
                <a:pos x="44" y="400"/>
              </a:cxn>
              <a:cxn ang="0">
                <a:pos x="24" y="398"/>
              </a:cxn>
              <a:cxn ang="0">
                <a:pos x="10" y="390"/>
              </a:cxn>
              <a:cxn ang="0">
                <a:pos x="2" y="380"/>
              </a:cxn>
              <a:cxn ang="0">
                <a:pos x="0" y="364"/>
              </a:cxn>
              <a:cxn ang="0">
                <a:pos x="2" y="352"/>
              </a:cxn>
              <a:cxn ang="0">
                <a:pos x="56" y="194"/>
              </a:cxn>
              <a:cxn ang="0">
                <a:pos x="110" y="352"/>
              </a:cxn>
              <a:cxn ang="0">
                <a:pos x="234" y="352"/>
              </a:cxn>
            </a:cxnLst>
            <a:rect l="0" t="0" r="r" b="b"/>
            <a:pathLst>
              <a:path w="234" h="400">
                <a:moveTo>
                  <a:pt x="212" y="72"/>
                </a:moveTo>
                <a:lnTo>
                  <a:pt x="212" y="72"/>
                </a:lnTo>
                <a:lnTo>
                  <a:pt x="210" y="86"/>
                </a:lnTo>
                <a:lnTo>
                  <a:pt x="206" y="98"/>
                </a:lnTo>
                <a:lnTo>
                  <a:pt x="198" y="112"/>
                </a:lnTo>
                <a:lnTo>
                  <a:pt x="188" y="122"/>
                </a:lnTo>
                <a:lnTo>
                  <a:pt x="188" y="122"/>
                </a:lnTo>
                <a:lnTo>
                  <a:pt x="176" y="132"/>
                </a:lnTo>
                <a:lnTo>
                  <a:pt x="162" y="138"/>
                </a:lnTo>
                <a:lnTo>
                  <a:pt x="148" y="142"/>
                </a:lnTo>
                <a:lnTo>
                  <a:pt x="132" y="144"/>
                </a:lnTo>
                <a:lnTo>
                  <a:pt x="132" y="144"/>
                </a:lnTo>
                <a:lnTo>
                  <a:pt x="116" y="142"/>
                </a:lnTo>
                <a:lnTo>
                  <a:pt x="102" y="138"/>
                </a:lnTo>
                <a:lnTo>
                  <a:pt x="88" y="132"/>
                </a:lnTo>
                <a:lnTo>
                  <a:pt x="76" y="122"/>
                </a:lnTo>
                <a:lnTo>
                  <a:pt x="76" y="122"/>
                </a:lnTo>
                <a:lnTo>
                  <a:pt x="66" y="112"/>
                </a:lnTo>
                <a:lnTo>
                  <a:pt x="58" y="98"/>
                </a:lnTo>
                <a:lnTo>
                  <a:pt x="54" y="86"/>
                </a:lnTo>
                <a:lnTo>
                  <a:pt x="52" y="72"/>
                </a:lnTo>
                <a:lnTo>
                  <a:pt x="52" y="72"/>
                </a:lnTo>
                <a:lnTo>
                  <a:pt x="54" y="56"/>
                </a:lnTo>
                <a:lnTo>
                  <a:pt x="58" y="44"/>
                </a:lnTo>
                <a:lnTo>
                  <a:pt x="66" y="32"/>
                </a:lnTo>
                <a:lnTo>
                  <a:pt x="76" y="20"/>
                </a:lnTo>
                <a:lnTo>
                  <a:pt x="76" y="20"/>
                </a:lnTo>
                <a:lnTo>
                  <a:pt x="88" y="10"/>
                </a:lnTo>
                <a:lnTo>
                  <a:pt x="102" y="4"/>
                </a:lnTo>
                <a:lnTo>
                  <a:pt x="116" y="0"/>
                </a:lnTo>
                <a:lnTo>
                  <a:pt x="132" y="0"/>
                </a:lnTo>
                <a:lnTo>
                  <a:pt x="132" y="0"/>
                </a:lnTo>
                <a:lnTo>
                  <a:pt x="148" y="0"/>
                </a:lnTo>
                <a:lnTo>
                  <a:pt x="162" y="4"/>
                </a:lnTo>
                <a:lnTo>
                  <a:pt x="176" y="10"/>
                </a:lnTo>
                <a:lnTo>
                  <a:pt x="188" y="20"/>
                </a:lnTo>
                <a:lnTo>
                  <a:pt x="188" y="20"/>
                </a:lnTo>
                <a:lnTo>
                  <a:pt x="198" y="32"/>
                </a:lnTo>
                <a:lnTo>
                  <a:pt x="206" y="44"/>
                </a:lnTo>
                <a:lnTo>
                  <a:pt x="210" y="56"/>
                </a:lnTo>
                <a:lnTo>
                  <a:pt x="212" y="72"/>
                </a:lnTo>
                <a:lnTo>
                  <a:pt x="212" y="72"/>
                </a:lnTo>
                <a:close/>
                <a:moveTo>
                  <a:pt x="234" y="352"/>
                </a:moveTo>
                <a:lnTo>
                  <a:pt x="234" y="352"/>
                </a:lnTo>
                <a:lnTo>
                  <a:pt x="228" y="364"/>
                </a:lnTo>
                <a:lnTo>
                  <a:pt x="222" y="374"/>
                </a:lnTo>
                <a:lnTo>
                  <a:pt x="212" y="384"/>
                </a:lnTo>
                <a:lnTo>
                  <a:pt x="200" y="390"/>
                </a:lnTo>
                <a:lnTo>
                  <a:pt x="200" y="390"/>
                </a:lnTo>
                <a:lnTo>
                  <a:pt x="192" y="394"/>
                </a:lnTo>
                <a:lnTo>
                  <a:pt x="182" y="398"/>
                </a:lnTo>
                <a:lnTo>
                  <a:pt x="162" y="400"/>
                </a:lnTo>
                <a:lnTo>
                  <a:pt x="44" y="400"/>
                </a:lnTo>
                <a:lnTo>
                  <a:pt x="44" y="400"/>
                </a:lnTo>
                <a:lnTo>
                  <a:pt x="34" y="398"/>
                </a:lnTo>
                <a:lnTo>
                  <a:pt x="24" y="398"/>
                </a:lnTo>
                <a:lnTo>
                  <a:pt x="16" y="394"/>
                </a:lnTo>
                <a:lnTo>
                  <a:pt x="10" y="390"/>
                </a:lnTo>
                <a:lnTo>
                  <a:pt x="6" y="386"/>
                </a:lnTo>
                <a:lnTo>
                  <a:pt x="2" y="380"/>
                </a:lnTo>
                <a:lnTo>
                  <a:pt x="0" y="372"/>
                </a:lnTo>
                <a:lnTo>
                  <a:pt x="0" y="364"/>
                </a:lnTo>
                <a:lnTo>
                  <a:pt x="0" y="364"/>
                </a:lnTo>
                <a:lnTo>
                  <a:pt x="2" y="352"/>
                </a:lnTo>
                <a:lnTo>
                  <a:pt x="4" y="342"/>
                </a:lnTo>
                <a:lnTo>
                  <a:pt x="56" y="194"/>
                </a:lnTo>
                <a:lnTo>
                  <a:pt x="166" y="194"/>
                </a:lnTo>
                <a:lnTo>
                  <a:pt x="110" y="352"/>
                </a:lnTo>
                <a:lnTo>
                  <a:pt x="234" y="352"/>
                </a:lnTo>
                <a:lnTo>
                  <a:pt x="234" y="3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846320" y="1997875"/>
            <a:ext cx="252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43" name="타원 42"/>
          <p:cNvSpPr/>
          <p:nvPr/>
        </p:nvSpPr>
        <p:spPr>
          <a:xfrm>
            <a:off x="1629235" y="201587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1</a:t>
            </a:r>
            <a:endParaRPr lang="ko-KR" altLang="en-US" sz="1050" b="1" spc="-100" dirty="0" err="1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03" y="1784204"/>
            <a:ext cx="1545671" cy="23517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42" name="직선 화살표 연결선 41"/>
          <p:cNvCxnSpPr>
            <a:stCxn id="20" idx="2"/>
          </p:cNvCxnSpPr>
          <p:nvPr/>
        </p:nvCxnSpPr>
        <p:spPr>
          <a:xfrm>
            <a:off x="1972320" y="2213875"/>
            <a:ext cx="317754" cy="50117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직사각형 22"/>
          <p:cNvSpPr/>
          <p:nvPr/>
        </p:nvSpPr>
        <p:spPr>
          <a:xfrm>
            <a:off x="2330884" y="3027915"/>
            <a:ext cx="1421314" cy="188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44" name="타원 43"/>
          <p:cNvSpPr/>
          <p:nvPr/>
        </p:nvSpPr>
        <p:spPr>
          <a:xfrm>
            <a:off x="2110074" y="291645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4099" y="4657079"/>
            <a:ext cx="2952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8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53" y="1202569"/>
            <a:ext cx="6224377" cy="35857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860235"/>
            <a:ext cx="8208000" cy="1659834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932447"/>
            <a:ext cx="8588072" cy="1425052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“https” </a:t>
            </a:r>
            <a:r>
              <a:rPr lang="ko-KR" altLang="en-US" sz="1400" smtClean="0">
                <a:solidFill>
                  <a:srgbClr val="0282AA"/>
                </a:solidFill>
              </a:rPr>
              <a:t>어플리케이션에서 사용할 웹 서버 </a:t>
            </a:r>
            <a:r>
              <a:rPr lang="en-US" altLang="ko-KR" sz="1400" dirty="0" smtClean="0">
                <a:solidFill>
                  <a:srgbClr val="0282AA"/>
                </a:solidFill>
              </a:rPr>
              <a:t>IP </a:t>
            </a:r>
            <a:r>
              <a:rPr lang="ko-KR" altLang="en-US" sz="1400" smtClean="0">
                <a:solidFill>
                  <a:srgbClr val="0282AA"/>
                </a:solidFill>
              </a:rPr>
              <a:t>주소를 설정한다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[Application &gt; </a:t>
            </a:r>
            <a:r>
              <a:rPr lang="ko-KR" altLang="en-US" sz="1400" smtClean="0"/>
              <a:t>부하분산 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실제서버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메뉴를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실제 서버 리스트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 우측 상단에 있는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변경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  <a:r>
              <a:rPr lang="ko-KR" altLang="en-US" sz="1400" smtClean="0"/>
              <a:t> </a:t>
            </a:r>
            <a:endParaRPr lang="en-US" altLang="ko-KR" sz="1400" dirty="0" smtClean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</a:t>
            </a:r>
            <a:r>
              <a:rPr lang="en-US" altLang="ko-KR" dirty="0" smtClean="0"/>
              <a:t>3. </a:t>
            </a:r>
            <a:r>
              <a:rPr lang="ko-KR" altLang="en-US" smtClean="0"/>
              <a:t>부하 </a:t>
            </a:r>
            <a:r>
              <a:rPr lang="ko-KR" altLang="en-US"/>
              <a:t>분산 설정 </a:t>
            </a:r>
            <a:r>
              <a:rPr lang="en-US" altLang="ko-KR" dirty="0" smtClean="0"/>
              <a:t>- </a:t>
            </a:r>
            <a:r>
              <a:rPr lang="en-US" altLang="ko-KR" dirty="0"/>
              <a:t>“</a:t>
            </a:r>
            <a:r>
              <a:rPr lang="ko-KR" altLang="en-US"/>
              <a:t>실제 </a:t>
            </a:r>
            <a:r>
              <a:rPr lang="ko-KR" altLang="en-US" smtClean="0"/>
              <a:t>서버</a:t>
            </a:r>
            <a:r>
              <a:rPr lang="en-US" altLang="ko-KR" dirty="0" smtClean="0"/>
              <a:t>”</a:t>
            </a:r>
            <a:r>
              <a:rPr lang="ko-KR" altLang="en-US" smtClean="0"/>
              <a:t> 변경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408664" y="3884359"/>
            <a:ext cx="504000" cy="10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9" name="직사각형 18"/>
          <p:cNvSpPr/>
          <p:nvPr/>
        </p:nvSpPr>
        <p:spPr>
          <a:xfrm>
            <a:off x="6964788" y="1778590"/>
            <a:ext cx="432000" cy="150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1989962" y="384835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32" name="타원 31"/>
          <p:cNvSpPr/>
          <p:nvPr/>
        </p:nvSpPr>
        <p:spPr>
          <a:xfrm>
            <a:off x="6743439" y="174848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34763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34"/>
          <a:stretch/>
        </p:blipFill>
        <p:spPr>
          <a:xfrm>
            <a:off x="4705174" y="3400734"/>
            <a:ext cx="3912353" cy="84302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55" y="1291569"/>
            <a:ext cx="3862916" cy="29521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337131"/>
            <a:ext cx="8208000" cy="2182939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428564"/>
            <a:ext cx="8588072" cy="1892723"/>
          </a:xfrm>
          <a:noFill/>
        </p:spPr>
        <p:txBody>
          <a:bodyPr>
            <a:noAutofit/>
          </a:bodyPr>
          <a:lstStyle/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실제 </a:t>
            </a:r>
            <a:r>
              <a:rPr lang="ko-KR" altLang="en-US" sz="1400"/>
              <a:t>서버 설정</a:t>
            </a:r>
            <a:r>
              <a:rPr lang="en-US" altLang="ko-KR" sz="1400" dirty="0"/>
              <a:t>&gt;</a:t>
            </a:r>
            <a:r>
              <a:rPr lang="ko-KR" altLang="en-US" sz="1400"/>
              <a:t> 화면에서 </a:t>
            </a:r>
            <a:r>
              <a:rPr lang="en-US" altLang="ko-KR" sz="1400" dirty="0"/>
              <a:t>“</a:t>
            </a:r>
            <a:r>
              <a:rPr lang="en-US" altLang="ko-KR" sz="1400" dirty="0" err="1" smtClean="0">
                <a:solidFill>
                  <a:srgbClr val="0070C0"/>
                </a:solidFill>
              </a:rPr>
              <a:t>web_server_https</a:t>
            </a:r>
            <a:r>
              <a:rPr lang="en-US" altLang="ko-KR" sz="1400" dirty="0" smtClean="0"/>
              <a:t>”</a:t>
            </a:r>
            <a:r>
              <a:rPr lang="ko-KR" altLang="en-US" sz="1400"/>
              <a:t>를 선택한다</a:t>
            </a:r>
            <a:r>
              <a:rPr lang="en-US" altLang="ko-KR" sz="1400" dirty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ko-KR" sz="1400" dirty="0" smtClean="0"/>
              <a:t>[</a:t>
            </a:r>
            <a:r>
              <a:rPr lang="ko-KR" altLang="en-US" sz="1400" smtClean="0"/>
              <a:t>수정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실제 서버 수정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화면에서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주소 </a:t>
            </a:r>
            <a:r>
              <a:rPr lang="en-US" altLang="ko-KR" sz="1400" dirty="0" smtClean="0"/>
              <a:t>“1.0.0.0” </a:t>
            </a:r>
            <a:r>
              <a:rPr lang="ko-KR" altLang="en-US" sz="1400" smtClean="0"/>
              <a:t>을 사용할 </a:t>
            </a:r>
            <a:r>
              <a:rPr lang="ko-KR" altLang="en-US" sz="1400" smtClean="0">
                <a:solidFill>
                  <a:srgbClr val="0070C0"/>
                </a:solidFill>
              </a:rPr>
              <a:t>웹 서버 </a:t>
            </a:r>
            <a:r>
              <a:rPr lang="en-US" altLang="ko-KR" sz="1400" dirty="0" smtClean="0">
                <a:solidFill>
                  <a:srgbClr val="0070C0"/>
                </a:solidFill>
              </a:rPr>
              <a:t>IP</a:t>
            </a:r>
            <a:r>
              <a:rPr lang="ko-KR" altLang="en-US" sz="1400" smtClean="0">
                <a:solidFill>
                  <a:srgbClr val="0070C0"/>
                </a:solidFill>
              </a:rPr>
              <a:t>주소</a:t>
            </a:r>
            <a:r>
              <a:rPr lang="ko-KR" altLang="en-US" sz="1400" smtClean="0"/>
              <a:t>로 변경한</a:t>
            </a:r>
            <a:r>
              <a:rPr lang="en-US" altLang="ko-KR" sz="1400" dirty="0" smtClean="0"/>
              <a:t> </a:t>
            </a:r>
            <a:r>
              <a:rPr lang="ko-KR" altLang="en-US" sz="1400" smtClean="0"/>
              <a:t>후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확인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ko-KR" sz="1400" dirty="0" smtClean="0"/>
              <a:t>“</a:t>
            </a:r>
            <a:r>
              <a:rPr lang="en-US" altLang="ko-KR" sz="1400" dirty="0" err="1" smtClean="0"/>
              <a:t>web_server_https</a:t>
            </a:r>
            <a:r>
              <a:rPr lang="en-US" altLang="ko-KR" sz="1400" dirty="0" smtClean="0"/>
              <a:t>”</a:t>
            </a:r>
            <a:r>
              <a:rPr lang="ko-KR" altLang="en-US" sz="1400" smtClean="0"/>
              <a:t>의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주소가 변경된 것을 확인한다</a:t>
            </a:r>
            <a:r>
              <a:rPr lang="en-US" altLang="ko-KR" sz="1400" dirty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ko-KR" sz="1400" dirty="0" smtClean="0"/>
              <a:t>[</a:t>
            </a:r>
            <a:r>
              <a:rPr lang="ko-KR" altLang="en-US" sz="1400" smtClean="0"/>
              <a:t>적용</a:t>
            </a:r>
            <a:r>
              <a:rPr lang="en-US" altLang="ko-KR" sz="1400" dirty="0" smtClean="0"/>
              <a:t>]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endParaRPr lang="en-US" altLang="ko-KR" sz="1400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3</a:t>
            </a:r>
            <a:r>
              <a:rPr lang="en-US" altLang="ko-KR" dirty="0" smtClean="0"/>
              <a:t>. </a:t>
            </a:r>
            <a:r>
              <a:rPr lang="ko-KR" altLang="en-US" smtClean="0"/>
              <a:t>부하 </a:t>
            </a:r>
            <a:r>
              <a:rPr lang="ko-KR" altLang="en-US"/>
              <a:t>분산 설정 </a:t>
            </a:r>
            <a:r>
              <a:rPr lang="en-US" altLang="ko-KR" dirty="0" smtClean="0"/>
              <a:t>- </a:t>
            </a:r>
            <a:r>
              <a:rPr lang="en-US" altLang="ko-KR" dirty="0"/>
              <a:t>“</a:t>
            </a:r>
            <a:r>
              <a:rPr lang="ko-KR" altLang="en-US"/>
              <a:t>실제 </a:t>
            </a:r>
            <a:r>
              <a:rPr lang="ko-KR" altLang="en-US" smtClean="0"/>
              <a:t>서버</a:t>
            </a:r>
            <a:r>
              <a:rPr lang="en-US" altLang="ko-KR" dirty="0" smtClean="0"/>
              <a:t>”</a:t>
            </a:r>
            <a:r>
              <a:rPr lang="ko-KR" altLang="en-US" smtClean="0"/>
              <a:t> 변경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00924"/>
              </p:ext>
            </p:extLst>
          </p:nvPr>
        </p:nvGraphicFramePr>
        <p:xfrm>
          <a:off x="532141" y="6018054"/>
          <a:ext cx="79806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0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5630">
                <a:tc>
                  <a:txBody>
                    <a:bodyPr/>
                    <a:lstStyle/>
                    <a:p>
                      <a:pPr marL="7200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참고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여러개의 실제 서버를 </a:t>
                      </a: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추가하려면 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[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WEBFRONT-KS</a:t>
                      </a:r>
                      <a:r>
                        <a:rPr lang="en-US" altLang="ko-KR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시스템 구성 설명서의</a:t>
                      </a:r>
                      <a:r>
                        <a:rPr lang="en-US" altLang="ko-KR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제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장 애플리게이션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]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을 참조합니다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Freeform 668"/>
          <p:cNvSpPr>
            <a:spLocks noChangeAspect="1" noEditPoints="1"/>
          </p:cNvSpPr>
          <p:nvPr/>
        </p:nvSpPr>
        <p:spPr bwMode="auto">
          <a:xfrm>
            <a:off x="593442" y="6082425"/>
            <a:ext cx="86400" cy="147658"/>
          </a:xfrm>
          <a:custGeom>
            <a:avLst/>
            <a:gdLst/>
            <a:ahLst/>
            <a:cxnLst>
              <a:cxn ang="0">
                <a:pos x="212" y="72"/>
              </a:cxn>
              <a:cxn ang="0">
                <a:pos x="206" y="98"/>
              </a:cxn>
              <a:cxn ang="0">
                <a:pos x="188" y="122"/>
              </a:cxn>
              <a:cxn ang="0">
                <a:pos x="176" y="132"/>
              </a:cxn>
              <a:cxn ang="0">
                <a:pos x="148" y="142"/>
              </a:cxn>
              <a:cxn ang="0">
                <a:pos x="132" y="144"/>
              </a:cxn>
              <a:cxn ang="0">
                <a:pos x="102" y="138"/>
              </a:cxn>
              <a:cxn ang="0">
                <a:pos x="76" y="122"/>
              </a:cxn>
              <a:cxn ang="0">
                <a:pos x="66" y="112"/>
              </a:cxn>
              <a:cxn ang="0">
                <a:pos x="54" y="86"/>
              </a:cxn>
              <a:cxn ang="0">
                <a:pos x="52" y="72"/>
              </a:cxn>
              <a:cxn ang="0">
                <a:pos x="58" y="44"/>
              </a:cxn>
              <a:cxn ang="0">
                <a:pos x="76" y="20"/>
              </a:cxn>
              <a:cxn ang="0">
                <a:pos x="88" y="10"/>
              </a:cxn>
              <a:cxn ang="0">
                <a:pos x="116" y="0"/>
              </a:cxn>
              <a:cxn ang="0">
                <a:pos x="132" y="0"/>
              </a:cxn>
              <a:cxn ang="0">
                <a:pos x="162" y="4"/>
              </a:cxn>
              <a:cxn ang="0">
                <a:pos x="188" y="20"/>
              </a:cxn>
              <a:cxn ang="0">
                <a:pos x="198" y="32"/>
              </a:cxn>
              <a:cxn ang="0">
                <a:pos x="210" y="56"/>
              </a:cxn>
              <a:cxn ang="0">
                <a:pos x="212" y="72"/>
              </a:cxn>
              <a:cxn ang="0">
                <a:pos x="234" y="352"/>
              </a:cxn>
              <a:cxn ang="0">
                <a:pos x="222" y="374"/>
              </a:cxn>
              <a:cxn ang="0">
                <a:pos x="200" y="390"/>
              </a:cxn>
              <a:cxn ang="0">
                <a:pos x="192" y="394"/>
              </a:cxn>
              <a:cxn ang="0">
                <a:pos x="162" y="400"/>
              </a:cxn>
              <a:cxn ang="0">
                <a:pos x="44" y="400"/>
              </a:cxn>
              <a:cxn ang="0">
                <a:pos x="24" y="398"/>
              </a:cxn>
              <a:cxn ang="0">
                <a:pos x="10" y="390"/>
              </a:cxn>
              <a:cxn ang="0">
                <a:pos x="2" y="380"/>
              </a:cxn>
              <a:cxn ang="0">
                <a:pos x="0" y="364"/>
              </a:cxn>
              <a:cxn ang="0">
                <a:pos x="2" y="352"/>
              </a:cxn>
              <a:cxn ang="0">
                <a:pos x="56" y="194"/>
              </a:cxn>
              <a:cxn ang="0">
                <a:pos x="110" y="352"/>
              </a:cxn>
              <a:cxn ang="0">
                <a:pos x="234" y="352"/>
              </a:cxn>
            </a:cxnLst>
            <a:rect l="0" t="0" r="r" b="b"/>
            <a:pathLst>
              <a:path w="234" h="400">
                <a:moveTo>
                  <a:pt x="212" y="72"/>
                </a:moveTo>
                <a:lnTo>
                  <a:pt x="212" y="72"/>
                </a:lnTo>
                <a:lnTo>
                  <a:pt x="210" y="86"/>
                </a:lnTo>
                <a:lnTo>
                  <a:pt x="206" y="98"/>
                </a:lnTo>
                <a:lnTo>
                  <a:pt x="198" y="112"/>
                </a:lnTo>
                <a:lnTo>
                  <a:pt x="188" y="122"/>
                </a:lnTo>
                <a:lnTo>
                  <a:pt x="188" y="122"/>
                </a:lnTo>
                <a:lnTo>
                  <a:pt x="176" y="132"/>
                </a:lnTo>
                <a:lnTo>
                  <a:pt x="162" y="138"/>
                </a:lnTo>
                <a:lnTo>
                  <a:pt x="148" y="142"/>
                </a:lnTo>
                <a:lnTo>
                  <a:pt x="132" y="144"/>
                </a:lnTo>
                <a:lnTo>
                  <a:pt x="132" y="144"/>
                </a:lnTo>
                <a:lnTo>
                  <a:pt x="116" y="142"/>
                </a:lnTo>
                <a:lnTo>
                  <a:pt x="102" y="138"/>
                </a:lnTo>
                <a:lnTo>
                  <a:pt x="88" y="132"/>
                </a:lnTo>
                <a:lnTo>
                  <a:pt x="76" y="122"/>
                </a:lnTo>
                <a:lnTo>
                  <a:pt x="76" y="122"/>
                </a:lnTo>
                <a:lnTo>
                  <a:pt x="66" y="112"/>
                </a:lnTo>
                <a:lnTo>
                  <a:pt x="58" y="98"/>
                </a:lnTo>
                <a:lnTo>
                  <a:pt x="54" y="86"/>
                </a:lnTo>
                <a:lnTo>
                  <a:pt x="52" y="72"/>
                </a:lnTo>
                <a:lnTo>
                  <a:pt x="52" y="72"/>
                </a:lnTo>
                <a:lnTo>
                  <a:pt x="54" y="56"/>
                </a:lnTo>
                <a:lnTo>
                  <a:pt x="58" y="44"/>
                </a:lnTo>
                <a:lnTo>
                  <a:pt x="66" y="32"/>
                </a:lnTo>
                <a:lnTo>
                  <a:pt x="76" y="20"/>
                </a:lnTo>
                <a:lnTo>
                  <a:pt x="76" y="20"/>
                </a:lnTo>
                <a:lnTo>
                  <a:pt x="88" y="10"/>
                </a:lnTo>
                <a:lnTo>
                  <a:pt x="102" y="4"/>
                </a:lnTo>
                <a:lnTo>
                  <a:pt x="116" y="0"/>
                </a:lnTo>
                <a:lnTo>
                  <a:pt x="132" y="0"/>
                </a:lnTo>
                <a:lnTo>
                  <a:pt x="132" y="0"/>
                </a:lnTo>
                <a:lnTo>
                  <a:pt x="148" y="0"/>
                </a:lnTo>
                <a:lnTo>
                  <a:pt x="162" y="4"/>
                </a:lnTo>
                <a:lnTo>
                  <a:pt x="176" y="10"/>
                </a:lnTo>
                <a:lnTo>
                  <a:pt x="188" y="20"/>
                </a:lnTo>
                <a:lnTo>
                  <a:pt x="188" y="20"/>
                </a:lnTo>
                <a:lnTo>
                  <a:pt x="198" y="32"/>
                </a:lnTo>
                <a:lnTo>
                  <a:pt x="206" y="44"/>
                </a:lnTo>
                <a:lnTo>
                  <a:pt x="210" y="56"/>
                </a:lnTo>
                <a:lnTo>
                  <a:pt x="212" y="72"/>
                </a:lnTo>
                <a:lnTo>
                  <a:pt x="212" y="72"/>
                </a:lnTo>
                <a:close/>
                <a:moveTo>
                  <a:pt x="234" y="352"/>
                </a:moveTo>
                <a:lnTo>
                  <a:pt x="234" y="352"/>
                </a:lnTo>
                <a:lnTo>
                  <a:pt x="228" y="364"/>
                </a:lnTo>
                <a:lnTo>
                  <a:pt x="222" y="374"/>
                </a:lnTo>
                <a:lnTo>
                  <a:pt x="212" y="384"/>
                </a:lnTo>
                <a:lnTo>
                  <a:pt x="200" y="390"/>
                </a:lnTo>
                <a:lnTo>
                  <a:pt x="200" y="390"/>
                </a:lnTo>
                <a:lnTo>
                  <a:pt x="192" y="394"/>
                </a:lnTo>
                <a:lnTo>
                  <a:pt x="182" y="398"/>
                </a:lnTo>
                <a:lnTo>
                  <a:pt x="162" y="400"/>
                </a:lnTo>
                <a:lnTo>
                  <a:pt x="44" y="400"/>
                </a:lnTo>
                <a:lnTo>
                  <a:pt x="44" y="400"/>
                </a:lnTo>
                <a:lnTo>
                  <a:pt x="34" y="398"/>
                </a:lnTo>
                <a:lnTo>
                  <a:pt x="24" y="398"/>
                </a:lnTo>
                <a:lnTo>
                  <a:pt x="16" y="394"/>
                </a:lnTo>
                <a:lnTo>
                  <a:pt x="10" y="390"/>
                </a:lnTo>
                <a:lnTo>
                  <a:pt x="6" y="386"/>
                </a:lnTo>
                <a:lnTo>
                  <a:pt x="2" y="380"/>
                </a:lnTo>
                <a:lnTo>
                  <a:pt x="0" y="372"/>
                </a:lnTo>
                <a:lnTo>
                  <a:pt x="0" y="364"/>
                </a:lnTo>
                <a:lnTo>
                  <a:pt x="0" y="364"/>
                </a:lnTo>
                <a:lnTo>
                  <a:pt x="2" y="352"/>
                </a:lnTo>
                <a:lnTo>
                  <a:pt x="4" y="342"/>
                </a:lnTo>
                <a:lnTo>
                  <a:pt x="56" y="194"/>
                </a:lnTo>
                <a:lnTo>
                  <a:pt x="166" y="194"/>
                </a:lnTo>
                <a:lnTo>
                  <a:pt x="110" y="352"/>
                </a:lnTo>
                <a:lnTo>
                  <a:pt x="234" y="352"/>
                </a:lnTo>
                <a:lnTo>
                  <a:pt x="234" y="3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/>
          <a:stretch/>
        </p:blipFill>
        <p:spPr>
          <a:xfrm>
            <a:off x="5016533" y="1339143"/>
            <a:ext cx="3136040" cy="1938853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>
          <a:xfrm>
            <a:off x="2438179" y="3864349"/>
            <a:ext cx="357525" cy="12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0" name="직사각형 29"/>
          <p:cNvSpPr/>
          <p:nvPr/>
        </p:nvSpPr>
        <p:spPr>
          <a:xfrm>
            <a:off x="6487325" y="1992580"/>
            <a:ext cx="864000" cy="152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2" name="직사각형 31"/>
          <p:cNvSpPr/>
          <p:nvPr/>
        </p:nvSpPr>
        <p:spPr>
          <a:xfrm>
            <a:off x="749766" y="1759109"/>
            <a:ext cx="864000" cy="133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3" name="직사각형 32"/>
          <p:cNvSpPr/>
          <p:nvPr/>
        </p:nvSpPr>
        <p:spPr>
          <a:xfrm>
            <a:off x="2279683" y="4088823"/>
            <a:ext cx="324000" cy="13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4" name="타원 33"/>
          <p:cNvSpPr/>
          <p:nvPr/>
        </p:nvSpPr>
        <p:spPr>
          <a:xfrm>
            <a:off x="534502" y="173710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3</a:t>
            </a:r>
            <a:endParaRPr lang="ko-KR" altLang="en-US" sz="1050" b="1" spc="-100" dirty="0" err="1" smtClean="0"/>
          </a:p>
        </p:txBody>
      </p:sp>
      <p:sp>
        <p:nvSpPr>
          <p:cNvPr id="35" name="타원 34"/>
          <p:cNvSpPr/>
          <p:nvPr/>
        </p:nvSpPr>
        <p:spPr>
          <a:xfrm>
            <a:off x="2311048" y="365154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4</a:t>
            </a:r>
            <a:endParaRPr lang="ko-KR" altLang="en-US" sz="1050" b="1" spc="-100" dirty="0" err="1" smtClean="0"/>
          </a:p>
        </p:txBody>
      </p:sp>
      <p:sp>
        <p:nvSpPr>
          <p:cNvPr id="36" name="타원 35"/>
          <p:cNvSpPr/>
          <p:nvPr/>
        </p:nvSpPr>
        <p:spPr>
          <a:xfrm>
            <a:off x="7401981" y="196821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5</a:t>
            </a:r>
            <a:endParaRPr lang="ko-KR" altLang="en-US" sz="1050" b="1" spc="-100" dirty="0" err="1" smtClean="0"/>
          </a:p>
        </p:txBody>
      </p:sp>
      <p:sp>
        <p:nvSpPr>
          <p:cNvPr id="37" name="직사각형 36"/>
          <p:cNvSpPr/>
          <p:nvPr/>
        </p:nvSpPr>
        <p:spPr>
          <a:xfrm>
            <a:off x="6017221" y="2677148"/>
            <a:ext cx="360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9" name="직사각형 38"/>
          <p:cNvSpPr/>
          <p:nvPr/>
        </p:nvSpPr>
        <p:spPr>
          <a:xfrm>
            <a:off x="6364254" y="3661051"/>
            <a:ext cx="819923" cy="3382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40" name="타원 39"/>
          <p:cNvSpPr/>
          <p:nvPr/>
        </p:nvSpPr>
        <p:spPr>
          <a:xfrm>
            <a:off x="6144273" y="368667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6</a:t>
            </a:r>
            <a:endParaRPr lang="ko-KR" altLang="en-US" sz="1050" b="1" spc="-100" dirty="0" err="1" smtClean="0"/>
          </a:p>
        </p:txBody>
      </p:sp>
      <p:sp>
        <p:nvSpPr>
          <p:cNvPr id="41" name="타원 40"/>
          <p:cNvSpPr/>
          <p:nvPr/>
        </p:nvSpPr>
        <p:spPr>
          <a:xfrm>
            <a:off x="2075222" y="405577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7</a:t>
            </a:r>
            <a:endParaRPr lang="ko-KR" altLang="en-US" sz="1050" b="1" spc="-100" dirty="0" err="1" smtClean="0"/>
          </a:p>
        </p:txBody>
      </p:sp>
      <p:sp>
        <p:nvSpPr>
          <p:cNvPr id="42" name="오른쪽 화살표 41"/>
          <p:cNvSpPr/>
          <p:nvPr/>
        </p:nvSpPr>
        <p:spPr>
          <a:xfrm>
            <a:off x="4618534" y="2129700"/>
            <a:ext cx="257555" cy="360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43" name="오른쪽 화살표 42"/>
          <p:cNvSpPr/>
          <p:nvPr/>
        </p:nvSpPr>
        <p:spPr>
          <a:xfrm rot="5400000">
            <a:off x="6440062" y="3245548"/>
            <a:ext cx="180000" cy="360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108460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66" y="1162567"/>
            <a:ext cx="7656794" cy="3664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958996"/>
            <a:ext cx="8208000" cy="1561072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5039427"/>
            <a:ext cx="8588072" cy="1281860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“https” </a:t>
            </a:r>
            <a:r>
              <a:rPr lang="ko-KR" altLang="en-US" sz="1400" smtClean="0">
                <a:solidFill>
                  <a:srgbClr val="0282AA"/>
                </a:solidFill>
              </a:rPr>
              <a:t>어플리케이션을 </a:t>
            </a:r>
            <a:r>
              <a:rPr lang="ko-KR" altLang="en-US" sz="1400" dirty="0" smtClean="0">
                <a:solidFill>
                  <a:srgbClr val="0282AA"/>
                </a:solidFill>
              </a:rPr>
              <a:t>활성화한다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[Application &gt; </a:t>
            </a:r>
            <a:r>
              <a:rPr lang="ko-KR" altLang="en-US" sz="1400" smtClean="0"/>
              <a:t>애플리케이션 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일반설정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메뉴를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화면 우측 상단의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변경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애플리케이션 상태 설정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화면에서 </a:t>
            </a:r>
            <a:r>
              <a:rPr lang="en-US" altLang="ko-KR" sz="1400" dirty="0" smtClean="0"/>
              <a:t>“</a:t>
            </a:r>
            <a:r>
              <a:rPr lang="ko-KR" altLang="en-US" sz="1400" smtClean="0">
                <a:solidFill>
                  <a:srgbClr val="0070C0"/>
                </a:solidFill>
              </a:rPr>
              <a:t>활성화</a:t>
            </a:r>
            <a:r>
              <a:rPr lang="en-US" altLang="ko-KR" sz="1400" dirty="0" smtClean="0"/>
              <a:t>”</a:t>
            </a:r>
            <a:r>
              <a:rPr lang="ko-KR" altLang="en-US" sz="1400" smtClean="0"/>
              <a:t>를 선택한 후 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적용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  <a:r>
              <a:rPr lang="ko-KR" altLang="en-US" sz="1400" smtClean="0"/>
              <a:t> </a:t>
            </a:r>
            <a:endParaRPr lang="en-US" altLang="ko-KR" sz="1400" dirty="0" smtClean="0"/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정상적으로 적용되면 애플리케이션 상태가 </a:t>
            </a:r>
            <a:r>
              <a:rPr lang="en-US" altLang="ko-KR" sz="1400" dirty="0" smtClean="0"/>
              <a:t> “</a:t>
            </a:r>
            <a:r>
              <a:rPr lang="ko-KR" altLang="en-US" sz="1400" smtClean="0"/>
              <a:t>활성화</a:t>
            </a:r>
            <a:r>
              <a:rPr lang="en-US" altLang="ko-KR" sz="1400" dirty="0" smtClean="0"/>
              <a:t>” </a:t>
            </a:r>
            <a:r>
              <a:rPr lang="ko-KR" altLang="en-US" sz="1400" smtClean="0"/>
              <a:t>로 변경된다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4. </a:t>
            </a:r>
            <a:r>
              <a:rPr lang="ko-KR" altLang="en-US" smtClean="0"/>
              <a:t>어플리케이션 활성화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5"/>
          <a:stretch/>
        </p:blipFill>
        <p:spPr>
          <a:xfrm>
            <a:off x="5311806" y="2546996"/>
            <a:ext cx="3459504" cy="12630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직사각형 10"/>
          <p:cNvSpPr/>
          <p:nvPr/>
        </p:nvSpPr>
        <p:spPr>
          <a:xfrm>
            <a:off x="7554523" y="1879846"/>
            <a:ext cx="503060" cy="161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cxnSp>
        <p:nvCxnSpPr>
          <p:cNvPr id="12" name="직선 화살표 연결선 11"/>
          <p:cNvCxnSpPr>
            <a:stCxn id="11" idx="2"/>
          </p:cNvCxnSpPr>
          <p:nvPr/>
        </p:nvCxnSpPr>
        <p:spPr>
          <a:xfrm flipH="1">
            <a:off x="7795757" y="2041337"/>
            <a:ext cx="10296" cy="4503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795492" y="3513771"/>
            <a:ext cx="499509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0" name="직사각형 19"/>
          <p:cNvSpPr/>
          <p:nvPr/>
        </p:nvSpPr>
        <p:spPr>
          <a:xfrm>
            <a:off x="6343807" y="3257452"/>
            <a:ext cx="39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2" name="직사각형 21"/>
          <p:cNvSpPr/>
          <p:nvPr/>
        </p:nvSpPr>
        <p:spPr>
          <a:xfrm>
            <a:off x="6725056" y="3000425"/>
            <a:ext cx="39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4" name="타원 23"/>
          <p:cNvSpPr/>
          <p:nvPr/>
        </p:nvSpPr>
        <p:spPr>
          <a:xfrm>
            <a:off x="1339748" y="349251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5" name="타원 24"/>
          <p:cNvSpPr/>
          <p:nvPr/>
        </p:nvSpPr>
        <p:spPr>
          <a:xfrm>
            <a:off x="7335127" y="1861337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2</a:t>
            </a:r>
            <a:endParaRPr lang="ko-KR" altLang="en-US" sz="1050" b="1" spc="-100" dirty="0" err="1" smtClean="0"/>
          </a:p>
        </p:txBody>
      </p:sp>
      <p:sp>
        <p:nvSpPr>
          <p:cNvPr id="26" name="타원 25"/>
          <p:cNvSpPr/>
          <p:nvPr/>
        </p:nvSpPr>
        <p:spPr>
          <a:xfrm>
            <a:off x="6479635" y="295835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3</a:t>
            </a:r>
            <a:endParaRPr lang="ko-KR" altLang="en-US" sz="1050" b="1" spc="-100" dirty="0" err="1" smtClean="0"/>
          </a:p>
        </p:txBody>
      </p:sp>
      <p:sp>
        <p:nvSpPr>
          <p:cNvPr id="21" name="사각형 설명선 20"/>
          <p:cNvSpPr/>
          <p:nvPr/>
        </p:nvSpPr>
        <p:spPr>
          <a:xfrm>
            <a:off x="4157986" y="2048986"/>
            <a:ext cx="1361457" cy="442694"/>
          </a:xfrm>
          <a:prstGeom prst="wedgeRectCallout">
            <a:avLst>
              <a:gd name="adj1" fmla="val -66921"/>
              <a:gd name="adj2" fmla="val 4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3998431" y="195898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4</a:t>
            </a:r>
            <a:endParaRPr lang="ko-KR" altLang="en-US" sz="1050" b="1" spc="-100" dirty="0" err="1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97" y="2081749"/>
            <a:ext cx="1282340" cy="3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2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094" y="1053318"/>
            <a:ext cx="5922151" cy="32546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object 3"/>
          <p:cNvSpPr/>
          <p:nvPr/>
        </p:nvSpPr>
        <p:spPr>
          <a:xfrm>
            <a:off x="417170" y="4517933"/>
            <a:ext cx="8208000" cy="2002136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557480"/>
            <a:ext cx="8588072" cy="1763807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“https” </a:t>
            </a:r>
            <a:r>
              <a:rPr lang="ko-KR" altLang="en-US" sz="1400" smtClean="0">
                <a:solidFill>
                  <a:srgbClr val="0282AA"/>
                </a:solidFill>
              </a:rPr>
              <a:t>어플리케이션이 활성화되면 소스</a:t>
            </a:r>
            <a:r>
              <a:rPr lang="en-US" altLang="ko-KR" sz="1400" dirty="0" smtClean="0">
                <a:solidFill>
                  <a:srgbClr val="0282AA"/>
                </a:solidFill>
              </a:rPr>
              <a:t> NAT</a:t>
            </a:r>
            <a:r>
              <a:rPr lang="ko-KR" altLang="en-US" sz="1400" smtClean="0">
                <a:solidFill>
                  <a:srgbClr val="0282AA"/>
                </a:solidFill>
              </a:rPr>
              <a:t>를 활성화한다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[Application &gt; </a:t>
            </a:r>
            <a:r>
              <a:rPr lang="ko-KR" altLang="en-US" sz="1400" smtClean="0"/>
              <a:t>부하분산 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소스</a:t>
            </a:r>
            <a:r>
              <a:rPr lang="en-US" altLang="ko-KR" sz="1400" dirty="0" smtClean="0"/>
              <a:t>NAT</a:t>
            </a:r>
            <a:r>
              <a:rPr lang="ko-KR" altLang="en-US" sz="1400" smtClean="0"/>
              <a:t>설정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메뉴를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화면 우측 상단의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변경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소스 </a:t>
            </a:r>
            <a:r>
              <a:rPr lang="en-US" altLang="ko-KR" sz="1400" dirty="0" smtClean="0"/>
              <a:t>NAT </a:t>
            </a:r>
            <a:r>
              <a:rPr lang="ko-KR" altLang="en-US" sz="1400" smtClean="0"/>
              <a:t>상태 설정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화면에서 </a:t>
            </a:r>
            <a:r>
              <a:rPr lang="en-US" altLang="ko-KR" sz="1400" dirty="0"/>
              <a:t>“</a:t>
            </a:r>
            <a:r>
              <a:rPr lang="ko-KR" altLang="en-US" sz="1400">
                <a:solidFill>
                  <a:srgbClr val="0070C0"/>
                </a:solidFill>
              </a:rPr>
              <a:t>활성화</a:t>
            </a:r>
            <a:r>
              <a:rPr lang="en-US" altLang="ko-KR" sz="1400" dirty="0"/>
              <a:t>”</a:t>
            </a:r>
            <a:r>
              <a:rPr lang="ko-KR" altLang="en-US" sz="1400"/>
              <a:t>를 선택한 후  </a:t>
            </a:r>
            <a:r>
              <a:rPr lang="en-US" altLang="ko-KR" sz="1400" dirty="0"/>
              <a:t>[</a:t>
            </a:r>
            <a:r>
              <a:rPr lang="ko-KR" altLang="en-US" sz="1400"/>
              <a:t>적용</a:t>
            </a:r>
            <a:r>
              <a:rPr lang="en-US" altLang="ko-KR" sz="1400" dirty="0"/>
              <a:t>] </a:t>
            </a:r>
            <a:r>
              <a:rPr lang="ko-KR" altLang="en-US" sz="1400"/>
              <a:t>버튼을 클릭한다</a:t>
            </a:r>
            <a:r>
              <a:rPr lang="en-US" altLang="ko-KR" sz="1400" dirty="0"/>
              <a:t>.</a:t>
            </a:r>
            <a:r>
              <a:rPr lang="ko-KR" altLang="en-US" sz="1400"/>
              <a:t> </a:t>
            </a:r>
            <a:endParaRPr lang="en-US" altLang="ko-KR" sz="1400" dirty="0" smtClean="0"/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정상적으로 적용되면 소스 </a:t>
            </a:r>
            <a:r>
              <a:rPr lang="en-US" altLang="ko-KR" sz="1400" dirty="0" smtClean="0"/>
              <a:t>NAT </a:t>
            </a:r>
            <a:r>
              <a:rPr lang="ko-KR" altLang="en-US" sz="1400" smtClean="0"/>
              <a:t>상태가 </a:t>
            </a:r>
            <a:r>
              <a:rPr lang="en-US" altLang="ko-KR" sz="1400" dirty="0" smtClean="0"/>
              <a:t> “</a:t>
            </a:r>
            <a:r>
              <a:rPr lang="ko-KR" altLang="en-US" sz="1400" smtClean="0"/>
              <a:t>활성화</a:t>
            </a:r>
            <a:r>
              <a:rPr lang="en-US" altLang="ko-KR" sz="1400" dirty="0" smtClean="0"/>
              <a:t>” </a:t>
            </a:r>
            <a:r>
              <a:rPr lang="ko-KR" altLang="en-US" sz="1400" smtClean="0"/>
              <a:t>로 변경된다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</a:t>
            </a:r>
            <a:r>
              <a:rPr lang="en-US" altLang="ko-KR" dirty="0" smtClean="0"/>
              <a:t>5. </a:t>
            </a:r>
            <a:r>
              <a:rPr lang="ko-KR" altLang="en-US" smtClean="0"/>
              <a:t>소스 </a:t>
            </a:r>
            <a:r>
              <a:rPr lang="en-US" altLang="ko-KR" dirty="0"/>
              <a:t>NAT </a:t>
            </a:r>
            <a:r>
              <a:rPr lang="ko-KR" altLang="en-US"/>
              <a:t>활성화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652065"/>
              </p:ext>
            </p:extLst>
          </p:nvPr>
        </p:nvGraphicFramePr>
        <p:xfrm>
          <a:off x="532141" y="6015531"/>
          <a:ext cx="79806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0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5630">
                <a:tc>
                  <a:txBody>
                    <a:bodyPr/>
                    <a:lstStyle/>
                    <a:p>
                      <a:pPr marL="7200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참고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소스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NAT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상태가 활성화되면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x-forwarded-for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요청 헤더에 접속한 클라이언트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IP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주소가 기록되어 웹 서버로 전송됩니다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Freeform 668"/>
          <p:cNvSpPr>
            <a:spLocks noChangeAspect="1" noEditPoints="1"/>
          </p:cNvSpPr>
          <p:nvPr/>
        </p:nvSpPr>
        <p:spPr bwMode="auto">
          <a:xfrm>
            <a:off x="593442" y="6071810"/>
            <a:ext cx="86400" cy="147658"/>
          </a:xfrm>
          <a:custGeom>
            <a:avLst/>
            <a:gdLst/>
            <a:ahLst/>
            <a:cxnLst>
              <a:cxn ang="0">
                <a:pos x="212" y="72"/>
              </a:cxn>
              <a:cxn ang="0">
                <a:pos x="206" y="98"/>
              </a:cxn>
              <a:cxn ang="0">
                <a:pos x="188" y="122"/>
              </a:cxn>
              <a:cxn ang="0">
                <a:pos x="176" y="132"/>
              </a:cxn>
              <a:cxn ang="0">
                <a:pos x="148" y="142"/>
              </a:cxn>
              <a:cxn ang="0">
                <a:pos x="132" y="144"/>
              </a:cxn>
              <a:cxn ang="0">
                <a:pos x="102" y="138"/>
              </a:cxn>
              <a:cxn ang="0">
                <a:pos x="76" y="122"/>
              </a:cxn>
              <a:cxn ang="0">
                <a:pos x="66" y="112"/>
              </a:cxn>
              <a:cxn ang="0">
                <a:pos x="54" y="86"/>
              </a:cxn>
              <a:cxn ang="0">
                <a:pos x="52" y="72"/>
              </a:cxn>
              <a:cxn ang="0">
                <a:pos x="58" y="44"/>
              </a:cxn>
              <a:cxn ang="0">
                <a:pos x="76" y="20"/>
              </a:cxn>
              <a:cxn ang="0">
                <a:pos x="88" y="10"/>
              </a:cxn>
              <a:cxn ang="0">
                <a:pos x="116" y="0"/>
              </a:cxn>
              <a:cxn ang="0">
                <a:pos x="132" y="0"/>
              </a:cxn>
              <a:cxn ang="0">
                <a:pos x="162" y="4"/>
              </a:cxn>
              <a:cxn ang="0">
                <a:pos x="188" y="20"/>
              </a:cxn>
              <a:cxn ang="0">
                <a:pos x="198" y="32"/>
              </a:cxn>
              <a:cxn ang="0">
                <a:pos x="210" y="56"/>
              </a:cxn>
              <a:cxn ang="0">
                <a:pos x="212" y="72"/>
              </a:cxn>
              <a:cxn ang="0">
                <a:pos x="234" y="352"/>
              </a:cxn>
              <a:cxn ang="0">
                <a:pos x="222" y="374"/>
              </a:cxn>
              <a:cxn ang="0">
                <a:pos x="200" y="390"/>
              </a:cxn>
              <a:cxn ang="0">
                <a:pos x="192" y="394"/>
              </a:cxn>
              <a:cxn ang="0">
                <a:pos x="162" y="400"/>
              </a:cxn>
              <a:cxn ang="0">
                <a:pos x="44" y="400"/>
              </a:cxn>
              <a:cxn ang="0">
                <a:pos x="24" y="398"/>
              </a:cxn>
              <a:cxn ang="0">
                <a:pos x="10" y="390"/>
              </a:cxn>
              <a:cxn ang="0">
                <a:pos x="2" y="380"/>
              </a:cxn>
              <a:cxn ang="0">
                <a:pos x="0" y="364"/>
              </a:cxn>
              <a:cxn ang="0">
                <a:pos x="2" y="352"/>
              </a:cxn>
              <a:cxn ang="0">
                <a:pos x="56" y="194"/>
              </a:cxn>
              <a:cxn ang="0">
                <a:pos x="110" y="352"/>
              </a:cxn>
              <a:cxn ang="0">
                <a:pos x="234" y="352"/>
              </a:cxn>
            </a:cxnLst>
            <a:rect l="0" t="0" r="r" b="b"/>
            <a:pathLst>
              <a:path w="234" h="400">
                <a:moveTo>
                  <a:pt x="212" y="72"/>
                </a:moveTo>
                <a:lnTo>
                  <a:pt x="212" y="72"/>
                </a:lnTo>
                <a:lnTo>
                  <a:pt x="210" y="86"/>
                </a:lnTo>
                <a:lnTo>
                  <a:pt x="206" y="98"/>
                </a:lnTo>
                <a:lnTo>
                  <a:pt x="198" y="112"/>
                </a:lnTo>
                <a:lnTo>
                  <a:pt x="188" y="122"/>
                </a:lnTo>
                <a:lnTo>
                  <a:pt x="188" y="122"/>
                </a:lnTo>
                <a:lnTo>
                  <a:pt x="176" y="132"/>
                </a:lnTo>
                <a:lnTo>
                  <a:pt x="162" y="138"/>
                </a:lnTo>
                <a:lnTo>
                  <a:pt x="148" y="142"/>
                </a:lnTo>
                <a:lnTo>
                  <a:pt x="132" y="144"/>
                </a:lnTo>
                <a:lnTo>
                  <a:pt x="132" y="144"/>
                </a:lnTo>
                <a:lnTo>
                  <a:pt x="116" y="142"/>
                </a:lnTo>
                <a:lnTo>
                  <a:pt x="102" y="138"/>
                </a:lnTo>
                <a:lnTo>
                  <a:pt x="88" y="132"/>
                </a:lnTo>
                <a:lnTo>
                  <a:pt x="76" y="122"/>
                </a:lnTo>
                <a:lnTo>
                  <a:pt x="76" y="122"/>
                </a:lnTo>
                <a:lnTo>
                  <a:pt x="66" y="112"/>
                </a:lnTo>
                <a:lnTo>
                  <a:pt x="58" y="98"/>
                </a:lnTo>
                <a:lnTo>
                  <a:pt x="54" y="86"/>
                </a:lnTo>
                <a:lnTo>
                  <a:pt x="52" y="72"/>
                </a:lnTo>
                <a:lnTo>
                  <a:pt x="52" y="72"/>
                </a:lnTo>
                <a:lnTo>
                  <a:pt x="54" y="56"/>
                </a:lnTo>
                <a:lnTo>
                  <a:pt x="58" y="44"/>
                </a:lnTo>
                <a:lnTo>
                  <a:pt x="66" y="32"/>
                </a:lnTo>
                <a:lnTo>
                  <a:pt x="76" y="20"/>
                </a:lnTo>
                <a:lnTo>
                  <a:pt x="76" y="20"/>
                </a:lnTo>
                <a:lnTo>
                  <a:pt x="88" y="10"/>
                </a:lnTo>
                <a:lnTo>
                  <a:pt x="102" y="4"/>
                </a:lnTo>
                <a:lnTo>
                  <a:pt x="116" y="0"/>
                </a:lnTo>
                <a:lnTo>
                  <a:pt x="132" y="0"/>
                </a:lnTo>
                <a:lnTo>
                  <a:pt x="132" y="0"/>
                </a:lnTo>
                <a:lnTo>
                  <a:pt x="148" y="0"/>
                </a:lnTo>
                <a:lnTo>
                  <a:pt x="162" y="4"/>
                </a:lnTo>
                <a:lnTo>
                  <a:pt x="176" y="10"/>
                </a:lnTo>
                <a:lnTo>
                  <a:pt x="188" y="20"/>
                </a:lnTo>
                <a:lnTo>
                  <a:pt x="188" y="20"/>
                </a:lnTo>
                <a:lnTo>
                  <a:pt x="198" y="32"/>
                </a:lnTo>
                <a:lnTo>
                  <a:pt x="206" y="44"/>
                </a:lnTo>
                <a:lnTo>
                  <a:pt x="210" y="56"/>
                </a:lnTo>
                <a:lnTo>
                  <a:pt x="212" y="72"/>
                </a:lnTo>
                <a:lnTo>
                  <a:pt x="212" y="72"/>
                </a:lnTo>
                <a:close/>
                <a:moveTo>
                  <a:pt x="234" y="352"/>
                </a:moveTo>
                <a:lnTo>
                  <a:pt x="234" y="352"/>
                </a:lnTo>
                <a:lnTo>
                  <a:pt x="228" y="364"/>
                </a:lnTo>
                <a:lnTo>
                  <a:pt x="222" y="374"/>
                </a:lnTo>
                <a:lnTo>
                  <a:pt x="212" y="384"/>
                </a:lnTo>
                <a:lnTo>
                  <a:pt x="200" y="390"/>
                </a:lnTo>
                <a:lnTo>
                  <a:pt x="200" y="390"/>
                </a:lnTo>
                <a:lnTo>
                  <a:pt x="192" y="394"/>
                </a:lnTo>
                <a:lnTo>
                  <a:pt x="182" y="398"/>
                </a:lnTo>
                <a:lnTo>
                  <a:pt x="162" y="400"/>
                </a:lnTo>
                <a:lnTo>
                  <a:pt x="44" y="400"/>
                </a:lnTo>
                <a:lnTo>
                  <a:pt x="44" y="400"/>
                </a:lnTo>
                <a:lnTo>
                  <a:pt x="34" y="398"/>
                </a:lnTo>
                <a:lnTo>
                  <a:pt x="24" y="398"/>
                </a:lnTo>
                <a:lnTo>
                  <a:pt x="16" y="394"/>
                </a:lnTo>
                <a:lnTo>
                  <a:pt x="10" y="390"/>
                </a:lnTo>
                <a:lnTo>
                  <a:pt x="6" y="386"/>
                </a:lnTo>
                <a:lnTo>
                  <a:pt x="2" y="380"/>
                </a:lnTo>
                <a:lnTo>
                  <a:pt x="0" y="372"/>
                </a:lnTo>
                <a:lnTo>
                  <a:pt x="0" y="364"/>
                </a:lnTo>
                <a:lnTo>
                  <a:pt x="0" y="364"/>
                </a:lnTo>
                <a:lnTo>
                  <a:pt x="2" y="352"/>
                </a:lnTo>
                <a:lnTo>
                  <a:pt x="4" y="342"/>
                </a:lnTo>
                <a:lnTo>
                  <a:pt x="56" y="194"/>
                </a:lnTo>
                <a:lnTo>
                  <a:pt x="166" y="194"/>
                </a:lnTo>
                <a:lnTo>
                  <a:pt x="110" y="352"/>
                </a:lnTo>
                <a:lnTo>
                  <a:pt x="234" y="352"/>
                </a:lnTo>
                <a:lnTo>
                  <a:pt x="234" y="3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69" b="14674"/>
          <a:stretch/>
        </p:blipFill>
        <p:spPr>
          <a:xfrm>
            <a:off x="5012547" y="2255269"/>
            <a:ext cx="3539173" cy="11961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7008471" y="1627200"/>
            <a:ext cx="39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1" name="직사각형 20"/>
          <p:cNvSpPr/>
          <p:nvPr/>
        </p:nvSpPr>
        <p:spPr>
          <a:xfrm>
            <a:off x="1652449" y="3331858"/>
            <a:ext cx="678026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3" name="직사각형 22"/>
          <p:cNvSpPr/>
          <p:nvPr/>
        </p:nvSpPr>
        <p:spPr>
          <a:xfrm>
            <a:off x="6063617" y="2983551"/>
            <a:ext cx="39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4" name="직사각형 23"/>
          <p:cNvSpPr/>
          <p:nvPr/>
        </p:nvSpPr>
        <p:spPr>
          <a:xfrm>
            <a:off x="6443433" y="2713927"/>
            <a:ext cx="396000" cy="151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2363356" y="331469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30" name="타원 29"/>
          <p:cNvSpPr/>
          <p:nvPr/>
        </p:nvSpPr>
        <p:spPr>
          <a:xfrm>
            <a:off x="6795565" y="160501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sp>
        <p:nvSpPr>
          <p:cNvPr id="31" name="타원 30"/>
          <p:cNvSpPr/>
          <p:nvPr/>
        </p:nvSpPr>
        <p:spPr>
          <a:xfrm>
            <a:off x="6219800" y="271747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3</a:t>
            </a:r>
            <a:endParaRPr lang="ko-KR" altLang="en-US" sz="1050" b="1" spc="-100" dirty="0" err="1" smtClean="0"/>
          </a:p>
        </p:txBody>
      </p:sp>
      <p:cxnSp>
        <p:nvCxnSpPr>
          <p:cNvPr id="10" name="직선 화살표 연결선 9"/>
          <p:cNvCxnSpPr>
            <a:stCxn id="17" idx="2"/>
          </p:cNvCxnSpPr>
          <p:nvPr/>
        </p:nvCxnSpPr>
        <p:spPr>
          <a:xfrm flipH="1">
            <a:off x="7205460" y="1771200"/>
            <a:ext cx="1011" cy="450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사각형 설명선 31"/>
          <p:cNvSpPr/>
          <p:nvPr/>
        </p:nvSpPr>
        <p:spPr>
          <a:xfrm>
            <a:off x="4351202" y="1743168"/>
            <a:ext cx="1361457" cy="442694"/>
          </a:xfrm>
          <a:prstGeom prst="wedgeRectCallout">
            <a:avLst>
              <a:gd name="adj1" fmla="val -66921"/>
              <a:gd name="adj2" fmla="val 4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3" name="타원 32"/>
          <p:cNvSpPr/>
          <p:nvPr/>
        </p:nvSpPr>
        <p:spPr>
          <a:xfrm>
            <a:off x="4191647" y="165316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4</a:t>
            </a:r>
            <a:endParaRPr lang="ko-KR" altLang="en-US" sz="1050" b="1" spc="-100" dirty="0" err="1" smtClean="0"/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13" y="1775931"/>
            <a:ext cx="1282340" cy="3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35" y="1146656"/>
            <a:ext cx="6717639" cy="34070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object 3"/>
          <p:cNvSpPr/>
          <p:nvPr/>
        </p:nvSpPr>
        <p:spPr>
          <a:xfrm>
            <a:off x="417170" y="4737287"/>
            <a:ext cx="8208000" cy="1782782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764215"/>
            <a:ext cx="8588072" cy="1356112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ko-KR" altLang="en-US" sz="1400" dirty="0" smtClean="0">
                <a:solidFill>
                  <a:srgbClr val="0282AA"/>
                </a:solidFill>
              </a:rPr>
              <a:t>웹 서버</a:t>
            </a:r>
            <a:r>
              <a:rPr lang="en-US" altLang="ko-KR" sz="1400" dirty="0" smtClean="0">
                <a:solidFill>
                  <a:srgbClr val="0282AA"/>
                </a:solidFill>
              </a:rPr>
              <a:t>(</a:t>
            </a:r>
            <a:r>
              <a:rPr lang="ko-KR" altLang="en-US" sz="1400" smtClean="0">
                <a:solidFill>
                  <a:srgbClr val="0282AA"/>
                </a:solidFill>
              </a:rPr>
              <a:t>실제 서버</a:t>
            </a:r>
            <a:r>
              <a:rPr lang="en-US" altLang="ko-KR" sz="1400" dirty="0" smtClean="0">
                <a:solidFill>
                  <a:srgbClr val="0282AA"/>
                </a:solidFill>
              </a:rPr>
              <a:t>)</a:t>
            </a:r>
            <a:r>
              <a:rPr lang="ko-KR" altLang="en-US" sz="1400" smtClean="0">
                <a:solidFill>
                  <a:srgbClr val="0282AA"/>
                </a:solidFill>
              </a:rPr>
              <a:t>의 </a:t>
            </a:r>
            <a:r>
              <a:rPr lang="en-US" altLang="ko-KR" sz="1400" dirty="0" smtClean="0">
                <a:solidFill>
                  <a:srgbClr val="0282AA"/>
                </a:solidFill>
              </a:rPr>
              <a:t>SSL </a:t>
            </a:r>
            <a:r>
              <a:rPr lang="ko-KR" altLang="en-US" sz="1400" smtClean="0">
                <a:solidFill>
                  <a:srgbClr val="0282AA"/>
                </a:solidFill>
              </a:rPr>
              <a:t>인증서를 등록한다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[Application &gt; SSL &gt; </a:t>
            </a:r>
            <a:r>
              <a:rPr lang="ko-KR" altLang="en-US" sz="1400" smtClean="0"/>
              <a:t>인증서관리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메뉴를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</a:t>
            </a:r>
            <a:r>
              <a:rPr lang="ko-KR" altLang="en-US" sz="1400" smtClean="0"/>
              <a:t>찾아보기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누르고 </a:t>
            </a:r>
            <a:r>
              <a:rPr lang="en-US" altLang="ko-KR" sz="1400" dirty="0" err="1" smtClean="0"/>
              <a:t>pem</a:t>
            </a:r>
            <a:r>
              <a:rPr lang="en-US" altLang="ko-KR" sz="1400" dirty="0" smtClean="0"/>
              <a:t> </a:t>
            </a:r>
            <a:r>
              <a:rPr lang="ko-KR" altLang="en-US" sz="1400" smtClean="0"/>
              <a:t>포맷으로 된 인증서 파일을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</a:t>
            </a:r>
            <a:r>
              <a:rPr lang="ko-KR" altLang="en-US" sz="1400" smtClean="0"/>
              <a:t>업로드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</a:t>
            </a:r>
            <a:r>
              <a:rPr lang="en-US" altLang="ko-KR" dirty="0" smtClean="0"/>
              <a:t>6. </a:t>
            </a:r>
            <a:r>
              <a:rPr lang="ko-KR" altLang="en-US" smtClean="0"/>
              <a:t>인증서 관리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80752"/>
              </p:ext>
            </p:extLst>
          </p:nvPr>
        </p:nvGraphicFramePr>
        <p:xfrm>
          <a:off x="532141" y="6015531"/>
          <a:ext cx="7980680" cy="38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0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5630">
                <a:tc>
                  <a:txBody>
                    <a:bodyPr/>
                    <a:lstStyle/>
                    <a:p>
                      <a:pPr marL="7200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참고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인증서는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RSA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b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pem</a:t>
                      </a:r>
                      <a:r>
                        <a:rPr lang="ko-KR" altLang="en-US" sz="1200" b="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포맷만을 지원하며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</a:t>
                      </a:r>
                      <a:r>
                        <a:rPr lang="ko-KR" altLang="en-US" sz="1200" b="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PKCS #8, #12</a:t>
                      </a:r>
                      <a:r>
                        <a:rPr lang="ko-KR" altLang="en-US" sz="1200" b="0" baseline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를 지원합니다</a:t>
                      </a:r>
                      <a:r>
                        <a:rPr lang="en-US" altLang="ko-KR" sz="12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 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Freeform 668"/>
          <p:cNvSpPr>
            <a:spLocks noChangeAspect="1" noEditPoints="1"/>
          </p:cNvSpPr>
          <p:nvPr/>
        </p:nvSpPr>
        <p:spPr bwMode="auto">
          <a:xfrm>
            <a:off x="593442" y="6110046"/>
            <a:ext cx="86400" cy="147658"/>
          </a:xfrm>
          <a:custGeom>
            <a:avLst/>
            <a:gdLst/>
            <a:ahLst/>
            <a:cxnLst>
              <a:cxn ang="0">
                <a:pos x="212" y="72"/>
              </a:cxn>
              <a:cxn ang="0">
                <a:pos x="206" y="98"/>
              </a:cxn>
              <a:cxn ang="0">
                <a:pos x="188" y="122"/>
              </a:cxn>
              <a:cxn ang="0">
                <a:pos x="176" y="132"/>
              </a:cxn>
              <a:cxn ang="0">
                <a:pos x="148" y="142"/>
              </a:cxn>
              <a:cxn ang="0">
                <a:pos x="132" y="144"/>
              </a:cxn>
              <a:cxn ang="0">
                <a:pos x="102" y="138"/>
              </a:cxn>
              <a:cxn ang="0">
                <a:pos x="76" y="122"/>
              </a:cxn>
              <a:cxn ang="0">
                <a:pos x="66" y="112"/>
              </a:cxn>
              <a:cxn ang="0">
                <a:pos x="54" y="86"/>
              </a:cxn>
              <a:cxn ang="0">
                <a:pos x="52" y="72"/>
              </a:cxn>
              <a:cxn ang="0">
                <a:pos x="58" y="44"/>
              </a:cxn>
              <a:cxn ang="0">
                <a:pos x="76" y="20"/>
              </a:cxn>
              <a:cxn ang="0">
                <a:pos x="88" y="10"/>
              </a:cxn>
              <a:cxn ang="0">
                <a:pos x="116" y="0"/>
              </a:cxn>
              <a:cxn ang="0">
                <a:pos x="132" y="0"/>
              </a:cxn>
              <a:cxn ang="0">
                <a:pos x="162" y="4"/>
              </a:cxn>
              <a:cxn ang="0">
                <a:pos x="188" y="20"/>
              </a:cxn>
              <a:cxn ang="0">
                <a:pos x="198" y="32"/>
              </a:cxn>
              <a:cxn ang="0">
                <a:pos x="210" y="56"/>
              </a:cxn>
              <a:cxn ang="0">
                <a:pos x="212" y="72"/>
              </a:cxn>
              <a:cxn ang="0">
                <a:pos x="234" y="352"/>
              </a:cxn>
              <a:cxn ang="0">
                <a:pos x="222" y="374"/>
              </a:cxn>
              <a:cxn ang="0">
                <a:pos x="200" y="390"/>
              </a:cxn>
              <a:cxn ang="0">
                <a:pos x="192" y="394"/>
              </a:cxn>
              <a:cxn ang="0">
                <a:pos x="162" y="400"/>
              </a:cxn>
              <a:cxn ang="0">
                <a:pos x="44" y="400"/>
              </a:cxn>
              <a:cxn ang="0">
                <a:pos x="24" y="398"/>
              </a:cxn>
              <a:cxn ang="0">
                <a:pos x="10" y="390"/>
              </a:cxn>
              <a:cxn ang="0">
                <a:pos x="2" y="380"/>
              </a:cxn>
              <a:cxn ang="0">
                <a:pos x="0" y="364"/>
              </a:cxn>
              <a:cxn ang="0">
                <a:pos x="2" y="352"/>
              </a:cxn>
              <a:cxn ang="0">
                <a:pos x="56" y="194"/>
              </a:cxn>
              <a:cxn ang="0">
                <a:pos x="110" y="352"/>
              </a:cxn>
              <a:cxn ang="0">
                <a:pos x="234" y="352"/>
              </a:cxn>
            </a:cxnLst>
            <a:rect l="0" t="0" r="r" b="b"/>
            <a:pathLst>
              <a:path w="234" h="400">
                <a:moveTo>
                  <a:pt x="212" y="72"/>
                </a:moveTo>
                <a:lnTo>
                  <a:pt x="212" y="72"/>
                </a:lnTo>
                <a:lnTo>
                  <a:pt x="210" y="86"/>
                </a:lnTo>
                <a:lnTo>
                  <a:pt x="206" y="98"/>
                </a:lnTo>
                <a:lnTo>
                  <a:pt x="198" y="112"/>
                </a:lnTo>
                <a:lnTo>
                  <a:pt x="188" y="122"/>
                </a:lnTo>
                <a:lnTo>
                  <a:pt x="188" y="122"/>
                </a:lnTo>
                <a:lnTo>
                  <a:pt x="176" y="132"/>
                </a:lnTo>
                <a:lnTo>
                  <a:pt x="162" y="138"/>
                </a:lnTo>
                <a:lnTo>
                  <a:pt x="148" y="142"/>
                </a:lnTo>
                <a:lnTo>
                  <a:pt x="132" y="144"/>
                </a:lnTo>
                <a:lnTo>
                  <a:pt x="132" y="144"/>
                </a:lnTo>
                <a:lnTo>
                  <a:pt x="116" y="142"/>
                </a:lnTo>
                <a:lnTo>
                  <a:pt x="102" y="138"/>
                </a:lnTo>
                <a:lnTo>
                  <a:pt x="88" y="132"/>
                </a:lnTo>
                <a:lnTo>
                  <a:pt x="76" y="122"/>
                </a:lnTo>
                <a:lnTo>
                  <a:pt x="76" y="122"/>
                </a:lnTo>
                <a:lnTo>
                  <a:pt x="66" y="112"/>
                </a:lnTo>
                <a:lnTo>
                  <a:pt x="58" y="98"/>
                </a:lnTo>
                <a:lnTo>
                  <a:pt x="54" y="86"/>
                </a:lnTo>
                <a:lnTo>
                  <a:pt x="52" y="72"/>
                </a:lnTo>
                <a:lnTo>
                  <a:pt x="52" y="72"/>
                </a:lnTo>
                <a:lnTo>
                  <a:pt x="54" y="56"/>
                </a:lnTo>
                <a:lnTo>
                  <a:pt x="58" y="44"/>
                </a:lnTo>
                <a:lnTo>
                  <a:pt x="66" y="32"/>
                </a:lnTo>
                <a:lnTo>
                  <a:pt x="76" y="20"/>
                </a:lnTo>
                <a:lnTo>
                  <a:pt x="76" y="20"/>
                </a:lnTo>
                <a:lnTo>
                  <a:pt x="88" y="10"/>
                </a:lnTo>
                <a:lnTo>
                  <a:pt x="102" y="4"/>
                </a:lnTo>
                <a:lnTo>
                  <a:pt x="116" y="0"/>
                </a:lnTo>
                <a:lnTo>
                  <a:pt x="132" y="0"/>
                </a:lnTo>
                <a:lnTo>
                  <a:pt x="132" y="0"/>
                </a:lnTo>
                <a:lnTo>
                  <a:pt x="148" y="0"/>
                </a:lnTo>
                <a:lnTo>
                  <a:pt x="162" y="4"/>
                </a:lnTo>
                <a:lnTo>
                  <a:pt x="176" y="10"/>
                </a:lnTo>
                <a:lnTo>
                  <a:pt x="188" y="20"/>
                </a:lnTo>
                <a:lnTo>
                  <a:pt x="188" y="20"/>
                </a:lnTo>
                <a:lnTo>
                  <a:pt x="198" y="32"/>
                </a:lnTo>
                <a:lnTo>
                  <a:pt x="206" y="44"/>
                </a:lnTo>
                <a:lnTo>
                  <a:pt x="210" y="56"/>
                </a:lnTo>
                <a:lnTo>
                  <a:pt x="212" y="72"/>
                </a:lnTo>
                <a:lnTo>
                  <a:pt x="212" y="72"/>
                </a:lnTo>
                <a:close/>
                <a:moveTo>
                  <a:pt x="234" y="352"/>
                </a:moveTo>
                <a:lnTo>
                  <a:pt x="234" y="352"/>
                </a:lnTo>
                <a:lnTo>
                  <a:pt x="228" y="364"/>
                </a:lnTo>
                <a:lnTo>
                  <a:pt x="222" y="374"/>
                </a:lnTo>
                <a:lnTo>
                  <a:pt x="212" y="384"/>
                </a:lnTo>
                <a:lnTo>
                  <a:pt x="200" y="390"/>
                </a:lnTo>
                <a:lnTo>
                  <a:pt x="200" y="390"/>
                </a:lnTo>
                <a:lnTo>
                  <a:pt x="192" y="394"/>
                </a:lnTo>
                <a:lnTo>
                  <a:pt x="182" y="398"/>
                </a:lnTo>
                <a:lnTo>
                  <a:pt x="162" y="400"/>
                </a:lnTo>
                <a:lnTo>
                  <a:pt x="44" y="400"/>
                </a:lnTo>
                <a:lnTo>
                  <a:pt x="44" y="400"/>
                </a:lnTo>
                <a:lnTo>
                  <a:pt x="34" y="398"/>
                </a:lnTo>
                <a:lnTo>
                  <a:pt x="24" y="398"/>
                </a:lnTo>
                <a:lnTo>
                  <a:pt x="16" y="394"/>
                </a:lnTo>
                <a:lnTo>
                  <a:pt x="10" y="390"/>
                </a:lnTo>
                <a:lnTo>
                  <a:pt x="6" y="386"/>
                </a:lnTo>
                <a:lnTo>
                  <a:pt x="2" y="380"/>
                </a:lnTo>
                <a:lnTo>
                  <a:pt x="0" y="372"/>
                </a:lnTo>
                <a:lnTo>
                  <a:pt x="0" y="364"/>
                </a:lnTo>
                <a:lnTo>
                  <a:pt x="0" y="364"/>
                </a:lnTo>
                <a:lnTo>
                  <a:pt x="2" y="352"/>
                </a:lnTo>
                <a:lnTo>
                  <a:pt x="4" y="342"/>
                </a:lnTo>
                <a:lnTo>
                  <a:pt x="56" y="194"/>
                </a:lnTo>
                <a:lnTo>
                  <a:pt x="166" y="194"/>
                </a:lnTo>
                <a:lnTo>
                  <a:pt x="110" y="352"/>
                </a:lnTo>
                <a:lnTo>
                  <a:pt x="234" y="352"/>
                </a:lnTo>
                <a:lnTo>
                  <a:pt x="234" y="3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24" y="1733249"/>
            <a:ext cx="2357443" cy="13282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6338510" y="3304324"/>
            <a:ext cx="813728" cy="148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1" name="직사각형 20"/>
          <p:cNvSpPr/>
          <p:nvPr/>
        </p:nvSpPr>
        <p:spPr>
          <a:xfrm>
            <a:off x="934206" y="3970183"/>
            <a:ext cx="678026" cy="136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1645113" y="395302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30" name="타원 29"/>
          <p:cNvSpPr/>
          <p:nvPr/>
        </p:nvSpPr>
        <p:spPr>
          <a:xfrm>
            <a:off x="6115556" y="3282137"/>
            <a:ext cx="180000" cy="184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sp>
        <p:nvSpPr>
          <p:cNvPr id="34" name="직사각형 33"/>
          <p:cNvSpPr/>
          <p:nvPr/>
        </p:nvSpPr>
        <p:spPr>
          <a:xfrm>
            <a:off x="5106296" y="3699668"/>
            <a:ext cx="579279" cy="1724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9" name="타원 38"/>
          <p:cNvSpPr/>
          <p:nvPr/>
        </p:nvSpPr>
        <p:spPr>
          <a:xfrm>
            <a:off x="4867159" y="3687529"/>
            <a:ext cx="180000" cy="18459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3</a:t>
            </a:r>
            <a:endParaRPr lang="ko-KR" altLang="en-US" sz="1050" b="1" spc="-100" dirty="0" err="1" smtClean="0"/>
          </a:p>
        </p:txBody>
      </p:sp>
      <p:cxnSp>
        <p:nvCxnSpPr>
          <p:cNvPr id="6" name="꺾인 연결선 5"/>
          <p:cNvCxnSpPr>
            <a:stCxn id="17" idx="3"/>
            <a:endCxn id="33" idx="2"/>
          </p:cNvCxnSpPr>
          <p:nvPr/>
        </p:nvCxnSpPr>
        <p:spPr>
          <a:xfrm flipV="1">
            <a:off x="7152238" y="3061491"/>
            <a:ext cx="154708" cy="317328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4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3"/>
          <p:cNvSpPr/>
          <p:nvPr/>
        </p:nvSpPr>
        <p:spPr>
          <a:xfrm>
            <a:off x="417170" y="5054321"/>
            <a:ext cx="8208000" cy="1465748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5190406"/>
            <a:ext cx="8588072" cy="1100737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“Step 6” </a:t>
            </a:r>
            <a:r>
              <a:rPr lang="ko-KR" altLang="en-US" sz="1400" smtClean="0">
                <a:solidFill>
                  <a:srgbClr val="0282AA"/>
                </a:solidFill>
              </a:rPr>
              <a:t>에서 업로드한 인증서 정보를 확인한다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7</a:t>
            </a:r>
            <a:r>
              <a:rPr lang="en-US" altLang="ko-KR" dirty="0" smtClean="0"/>
              <a:t>. </a:t>
            </a:r>
            <a:r>
              <a:rPr lang="ko-KR" altLang="en-US" smtClean="0"/>
              <a:t>인증서 정보 확인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27" y="1203292"/>
            <a:ext cx="4696297" cy="37010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6069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WF-KS(WEBFRONT-KS) </a:t>
            </a:r>
            <a:r>
              <a:rPr lang="ko-KR" altLang="en-US" smtClean="0"/>
              <a:t>인스턴스에서 </a:t>
            </a:r>
            <a:r>
              <a:rPr lang="en-US" altLang="ko-KR" dirty="0" smtClean="0"/>
              <a:t>HTTP </a:t>
            </a:r>
            <a:r>
              <a:rPr lang="ko-KR" altLang="en-US"/>
              <a:t>서비스에 대한 설정을 변경하는 </a:t>
            </a:r>
            <a:r>
              <a:rPr lang="ko-KR" altLang="en-US" smtClean="0"/>
              <a:t>방법</a:t>
            </a:r>
            <a:endParaRPr lang="en-US" altLang="ko-KR" dirty="0" smtClean="0"/>
          </a:p>
          <a:p>
            <a:r>
              <a:rPr lang="en-US" altLang="ko-KR" dirty="0" smtClean="0"/>
              <a:t>Step 1</a:t>
            </a:r>
            <a:r>
              <a:rPr lang="en-US" altLang="ko-KR" dirty="0"/>
              <a:t>. Login</a:t>
            </a:r>
          </a:p>
          <a:p>
            <a:r>
              <a:rPr lang="en-US" altLang="ko-KR" dirty="0"/>
              <a:t>Step 2. </a:t>
            </a:r>
            <a:r>
              <a:rPr lang="ko-KR" altLang="en-US"/>
              <a:t>어플리케이션 선택</a:t>
            </a:r>
          </a:p>
          <a:p>
            <a:r>
              <a:rPr lang="en-US" altLang="ko-KR" dirty="0"/>
              <a:t>Step 3. </a:t>
            </a:r>
            <a:r>
              <a:rPr lang="ko-KR" altLang="en-US"/>
              <a:t>부하 분산 설정 </a:t>
            </a:r>
            <a:r>
              <a:rPr lang="en-US" altLang="ko-KR" dirty="0"/>
              <a:t>- “</a:t>
            </a:r>
            <a:r>
              <a:rPr lang="ko-KR" altLang="en-US"/>
              <a:t>실제 서버” 변경</a:t>
            </a:r>
            <a:r>
              <a:rPr lang="en-US" altLang="ko-KR" dirty="0"/>
              <a:t>(1</a:t>
            </a:r>
            <a:r>
              <a:rPr lang="en-US" altLang="ko-KR" dirty="0" smtClean="0"/>
              <a:t>), (2)</a:t>
            </a:r>
            <a:endParaRPr lang="en-US" altLang="ko-KR" dirty="0"/>
          </a:p>
          <a:p>
            <a:r>
              <a:rPr lang="en-US" altLang="ko-KR" dirty="0" smtClean="0"/>
              <a:t>Step </a:t>
            </a:r>
            <a:r>
              <a:rPr lang="en-US" altLang="ko-KR" dirty="0"/>
              <a:t>4. </a:t>
            </a:r>
            <a:r>
              <a:rPr lang="ko-KR" altLang="en-US"/>
              <a:t>어플리케이션 활성화</a:t>
            </a:r>
          </a:p>
          <a:p>
            <a:r>
              <a:rPr lang="en-US" altLang="ko-KR" dirty="0"/>
              <a:t>Step 5. </a:t>
            </a:r>
            <a:r>
              <a:rPr lang="ko-KR" altLang="en-US"/>
              <a:t>소스 </a:t>
            </a:r>
            <a:r>
              <a:rPr lang="en-US" altLang="ko-KR" dirty="0"/>
              <a:t>NAT </a:t>
            </a:r>
            <a:r>
              <a:rPr lang="ko-KR" altLang="en-US"/>
              <a:t>활성화</a:t>
            </a:r>
          </a:p>
          <a:p>
            <a:r>
              <a:rPr lang="en-US" altLang="ko-KR" dirty="0"/>
              <a:t>Step 6. </a:t>
            </a:r>
            <a:r>
              <a:rPr lang="ko-KR" altLang="en-US"/>
              <a:t>설정 저장</a:t>
            </a:r>
          </a:p>
          <a:p>
            <a:r>
              <a:rPr lang="en-US" altLang="ko-KR" dirty="0"/>
              <a:t>Step 7. </a:t>
            </a:r>
            <a:r>
              <a:rPr lang="ko-KR" altLang="en-US"/>
              <a:t>웹 서비스 확인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3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29" y="1101962"/>
            <a:ext cx="7718836" cy="38231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object 3"/>
          <p:cNvSpPr/>
          <p:nvPr/>
        </p:nvSpPr>
        <p:spPr>
          <a:xfrm>
            <a:off x="417170" y="5097665"/>
            <a:ext cx="8208000" cy="1422403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5130037"/>
            <a:ext cx="8588072" cy="1191250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SSL</a:t>
            </a:r>
            <a:r>
              <a:rPr lang="ko-KR" altLang="en-US" sz="1400" dirty="0" smtClean="0">
                <a:solidFill>
                  <a:srgbClr val="0282AA"/>
                </a:solidFill>
              </a:rPr>
              <a:t>을 활성화한다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[Application &gt; SSL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&gt; </a:t>
            </a:r>
            <a:r>
              <a:rPr lang="ko-KR" altLang="en-US" sz="1400" dirty="0" smtClean="0"/>
              <a:t>일반 설정</a:t>
            </a:r>
            <a:r>
              <a:rPr lang="en-US" altLang="ko-KR" sz="1400" dirty="0" smtClean="0"/>
              <a:t>] </a:t>
            </a:r>
            <a:r>
              <a:rPr lang="ko-KR" altLang="en-US" sz="1400" dirty="0" smtClean="0"/>
              <a:t>메뉴를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화면 우측 상단의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변경</a:t>
            </a:r>
            <a:r>
              <a:rPr lang="en-US" altLang="ko-KR" sz="1400" dirty="0" smtClean="0"/>
              <a:t>] </a:t>
            </a:r>
            <a:r>
              <a:rPr lang="ko-KR" altLang="en-US" sz="1400" dirty="0" smtClean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&lt;SSL </a:t>
            </a:r>
            <a:r>
              <a:rPr lang="ko-KR" altLang="en-US" sz="1400" dirty="0" smtClean="0"/>
              <a:t>상태 설정</a:t>
            </a:r>
            <a:r>
              <a:rPr lang="en-US" altLang="ko-KR" sz="1400" dirty="0" smtClean="0"/>
              <a:t>&gt; </a:t>
            </a:r>
            <a:r>
              <a:rPr lang="ko-KR" altLang="en-US" sz="1400" dirty="0" smtClean="0"/>
              <a:t>화면에서 </a:t>
            </a:r>
            <a:r>
              <a:rPr lang="en-US" altLang="ko-KR" sz="1400" dirty="0" smtClean="0"/>
              <a:t>“</a:t>
            </a:r>
            <a:r>
              <a:rPr lang="ko-KR" altLang="en-US" sz="1400" dirty="0" smtClean="0"/>
              <a:t>상태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와 </a:t>
            </a:r>
            <a:r>
              <a:rPr lang="en-US" altLang="ko-KR" sz="1400" dirty="0" smtClean="0"/>
              <a:t>“</a:t>
            </a:r>
            <a:r>
              <a:rPr lang="ko-KR" altLang="en-US" sz="1400" dirty="0" err="1" smtClean="0"/>
              <a:t>백엔드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항목을 </a:t>
            </a:r>
            <a:r>
              <a:rPr lang="en-US" altLang="ko-KR" sz="1400" dirty="0" smtClean="0"/>
              <a:t>“</a:t>
            </a:r>
            <a:r>
              <a:rPr lang="ko-KR" altLang="en-US" sz="1400" dirty="0" smtClean="0">
                <a:solidFill>
                  <a:srgbClr val="0070C0"/>
                </a:solidFill>
              </a:rPr>
              <a:t>활성화</a:t>
            </a:r>
            <a:r>
              <a:rPr lang="en-US" altLang="ko-KR" sz="1400" dirty="0" smtClean="0"/>
              <a:t>”</a:t>
            </a:r>
            <a:r>
              <a:rPr lang="ko-KR" altLang="en-US" sz="1400" dirty="0" smtClean="0"/>
              <a:t>로 선택한 후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적용</a:t>
            </a:r>
            <a:r>
              <a:rPr lang="en-US" altLang="ko-KR" sz="1400" dirty="0" smtClean="0"/>
              <a:t>] </a:t>
            </a:r>
            <a:r>
              <a:rPr lang="ko-KR" altLang="en-US" sz="1400" dirty="0" smtClean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정상적으로 적용되면 </a:t>
            </a:r>
            <a:r>
              <a:rPr lang="en-US" altLang="ko-KR" sz="1400" dirty="0" smtClean="0"/>
              <a:t>SSL </a:t>
            </a:r>
            <a:r>
              <a:rPr lang="ko-KR" altLang="en-US" sz="1400" dirty="0" smtClean="0"/>
              <a:t>상태와 </a:t>
            </a:r>
            <a:r>
              <a:rPr lang="ko-KR" altLang="en-US" sz="1400" dirty="0" err="1" smtClean="0"/>
              <a:t>백엔드가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 “</a:t>
            </a:r>
            <a:r>
              <a:rPr lang="ko-KR" altLang="en-US" sz="1400" dirty="0" smtClean="0"/>
              <a:t>활성화</a:t>
            </a:r>
            <a:r>
              <a:rPr lang="en-US" altLang="ko-KR" sz="1400" dirty="0" smtClean="0"/>
              <a:t>” </a:t>
            </a:r>
            <a:r>
              <a:rPr lang="ko-KR" altLang="en-US" sz="1400" dirty="0" smtClean="0"/>
              <a:t>로 변경된다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8</a:t>
            </a:r>
            <a:r>
              <a:rPr lang="en-US" altLang="ko-KR" dirty="0" smtClean="0"/>
              <a:t>. SSL </a:t>
            </a:r>
            <a:r>
              <a:rPr lang="ko-KR" altLang="en-US" smtClean="0"/>
              <a:t>활성화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3"/>
          <a:stretch/>
        </p:blipFill>
        <p:spPr>
          <a:xfrm>
            <a:off x="5287599" y="2497705"/>
            <a:ext cx="3275484" cy="13072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7568084" y="1817202"/>
            <a:ext cx="489499" cy="1858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1" name="직사각형 20"/>
          <p:cNvSpPr/>
          <p:nvPr/>
        </p:nvSpPr>
        <p:spPr>
          <a:xfrm>
            <a:off x="688770" y="3744132"/>
            <a:ext cx="612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3" name="직사각형 22"/>
          <p:cNvSpPr/>
          <p:nvPr/>
        </p:nvSpPr>
        <p:spPr>
          <a:xfrm>
            <a:off x="6253764" y="3320176"/>
            <a:ext cx="39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4" name="직사각형 23"/>
          <p:cNvSpPr/>
          <p:nvPr/>
        </p:nvSpPr>
        <p:spPr>
          <a:xfrm>
            <a:off x="6575102" y="2877474"/>
            <a:ext cx="468000" cy="3893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1339389" y="3736797"/>
            <a:ext cx="148064" cy="1701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30" name="타원 29"/>
          <p:cNvSpPr/>
          <p:nvPr/>
        </p:nvSpPr>
        <p:spPr>
          <a:xfrm>
            <a:off x="7355179" y="179501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sp>
        <p:nvSpPr>
          <p:cNvPr id="31" name="타원 30"/>
          <p:cNvSpPr/>
          <p:nvPr/>
        </p:nvSpPr>
        <p:spPr>
          <a:xfrm>
            <a:off x="5550589" y="289974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3</a:t>
            </a:r>
            <a:endParaRPr lang="ko-KR" altLang="en-US" sz="1050" b="1" spc="-100" dirty="0" err="1" smtClean="0"/>
          </a:p>
        </p:txBody>
      </p:sp>
      <p:sp>
        <p:nvSpPr>
          <p:cNvPr id="28" name="사각형 설명선 27"/>
          <p:cNvSpPr/>
          <p:nvPr/>
        </p:nvSpPr>
        <p:spPr>
          <a:xfrm>
            <a:off x="4257162" y="2019321"/>
            <a:ext cx="1285112" cy="442694"/>
          </a:xfrm>
          <a:prstGeom prst="wedgeRectCallout">
            <a:avLst>
              <a:gd name="adj1" fmla="val -66921"/>
              <a:gd name="adj2" fmla="val 4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5" name="타원 34"/>
          <p:cNvSpPr/>
          <p:nvPr/>
        </p:nvSpPr>
        <p:spPr>
          <a:xfrm>
            <a:off x="4150557" y="20030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4</a:t>
            </a:r>
            <a:endParaRPr lang="ko-KR" altLang="en-US" sz="1050" b="1" spc="-100" dirty="0" err="1" smtClean="0"/>
          </a:p>
        </p:txBody>
      </p:sp>
      <p:cxnSp>
        <p:nvCxnSpPr>
          <p:cNvPr id="10" name="직선 화살표 연결선 9"/>
          <p:cNvCxnSpPr>
            <a:stCxn id="17" idx="2"/>
          </p:cNvCxnSpPr>
          <p:nvPr/>
        </p:nvCxnSpPr>
        <p:spPr>
          <a:xfrm>
            <a:off x="7812834" y="2003049"/>
            <a:ext cx="9360" cy="4589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57" y="2061861"/>
            <a:ext cx="1144213" cy="32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9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978" y="941808"/>
            <a:ext cx="6490701" cy="3664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720702"/>
            <a:ext cx="8208000" cy="1786294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738072"/>
            <a:ext cx="8588072" cy="1583215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Step 2~8 </a:t>
            </a:r>
            <a:r>
              <a:rPr lang="ko-KR" altLang="en-US" sz="1400" smtClean="0">
                <a:solidFill>
                  <a:srgbClr val="0282AA"/>
                </a:solidFill>
              </a:rPr>
              <a:t>과정에서 변경한 설정을 </a:t>
            </a:r>
            <a:r>
              <a:rPr lang="ko-KR" altLang="en-US" sz="1400" dirty="0" smtClean="0">
                <a:solidFill>
                  <a:srgbClr val="0282AA"/>
                </a:solidFill>
              </a:rPr>
              <a:t>저장한다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[System &gt; </a:t>
            </a:r>
            <a:r>
              <a:rPr lang="ko-KR" altLang="en-US" sz="1400" smtClean="0"/>
              <a:t>일반설정 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설정 관리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메뉴를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설정 저장 리스트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화면에서 최근부팅에 사용된 </a:t>
            </a:r>
            <a:r>
              <a:rPr lang="en-US" altLang="ko-KR" sz="1400" dirty="0" smtClean="0"/>
              <a:t>“</a:t>
            </a:r>
            <a:r>
              <a:rPr lang="ko-KR" altLang="en-US" sz="1400" smtClean="0"/>
              <a:t>저장 공간</a:t>
            </a:r>
            <a:r>
              <a:rPr lang="en-US" altLang="ko-KR" sz="1400" dirty="0" smtClean="0"/>
              <a:t># </a:t>
            </a:r>
            <a:r>
              <a:rPr lang="ko-KR" altLang="en-US" sz="1400" smtClean="0"/>
              <a:t>번호</a:t>
            </a:r>
            <a:r>
              <a:rPr lang="en-US" altLang="ko-KR" sz="1400" dirty="0" smtClean="0"/>
              <a:t>”</a:t>
            </a:r>
            <a:r>
              <a:rPr lang="ko-KR" altLang="en-US" sz="1400" smtClean="0"/>
              <a:t>을 선택한다</a:t>
            </a:r>
            <a:r>
              <a:rPr lang="en-US" altLang="ko-KR" sz="1400" dirty="0" smtClean="0"/>
              <a:t>.</a:t>
            </a:r>
            <a:r>
              <a:rPr lang="ko-KR" altLang="en-US" sz="1400" smtClean="0"/>
              <a:t> </a:t>
            </a:r>
            <a:endParaRPr lang="en-US" altLang="ko-KR" sz="1400" dirty="0" smtClean="0"/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</a:t>
            </a:r>
            <a:r>
              <a:rPr lang="ko-KR" altLang="en-US" sz="1400" smtClean="0"/>
              <a:t>저장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또는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다시저장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  <a:r>
              <a:rPr lang="ko-KR" altLang="en-US" sz="1400" smtClean="0"/>
              <a:t> </a:t>
            </a:r>
            <a:endParaRPr lang="en-US" altLang="ko-KR" sz="1400" dirty="0" smtClean="0"/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저장 확인 창이 뜨면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확인</a:t>
            </a:r>
            <a:r>
              <a:rPr lang="en-US" altLang="ko-KR" sz="1400" dirty="0" smtClean="0"/>
              <a:t>]</a:t>
            </a:r>
            <a:r>
              <a:rPr lang="ko-KR" altLang="en-US" sz="1400" smtClean="0"/>
              <a:t>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현재 설정 저장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화면에서 저장공간 설명을 입력한 후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적용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</a:t>
            </a:r>
            <a:r>
              <a:rPr lang="en-US" altLang="ko-KR" dirty="0" smtClean="0"/>
              <a:t>9. </a:t>
            </a:r>
            <a:r>
              <a:rPr lang="ko-KR" altLang="en-US" smtClean="0"/>
              <a:t>설정 저장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73" y="2151667"/>
            <a:ext cx="2298389" cy="115281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" t="25511" r="1901" b="7863"/>
          <a:stretch/>
        </p:blipFill>
        <p:spPr>
          <a:xfrm>
            <a:off x="5958673" y="3396343"/>
            <a:ext cx="3014505" cy="107517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직사각형 16"/>
          <p:cNvSpPr/>
          <p:nvPr/>
        </p:nvSpPr>
        <p:spPr>
          <a:xfrm>
            <a:off x="4087257" y="3091418"/>
            <a:ext cx="640800" cy="172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9" name="직사각형 18"/>
          <p:cNvSpPr/>
          <p:nvPr/>
        </p:nvSpPr>
        <p:spPr>
          <a:xfrm>
            <a:off x="1379525" y="3918954"/>
            <a:ext cx="540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5" name="직사각형 24"/>
          <p:cNvSpPr/>
          <p:nvPr/>
        </p:nvSpPr>
        <p:spPr>
          <a:xfrm>
            <a:off x="6987695" y="3048708"/>
            <a:ext cx="540000" cy="172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6" name="직사각형 25"/>
          <p:cNvSpPr/>
          <p:nvPr/>
        </p:nvSpPr>
        <p:spPr>
          <a:xfrm>
            <a:off x="7098154" y="3768572"/>
            <a:ext cx="1260000" cy="163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7" name="직사각형 26"/>
          <p:cNvSpPr/>
          <p:nvPr/>
        </p:nvSpPr>
        <p:spPr>
          <a:xfrm>
            <a:off x="7046869" y="4018861"/>
            <a:ext cx="360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8" name="타원 27"/>
          <p:cNvSpPr/>
          <p:nvPr/>
        </p:nvSpPr>
        <p:spPr>
          <a:xfrm>
            <a:off x="1944953" y="389090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2585527" y="272807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sp>
        <p:nvSpPr>
          <p:cNvPr id="30" name="타원 29"/>
          <p:cNvSpPr/>
          <p:nvPr/>
        </p:nvSpPr>
        <p:spPr>
          <a:xfrm>
            <a:off x="6726802" y="304510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4</a:t>
            </a:r>
            <a:endParaRPr lang="ko-KR" altLang="en-US" sz="1050" b="1" spc="-100" dirty="0" err="1" smtClean="0"/>
          </a:p>
        </p:txBody>
      </p:sp>
      <p:sp>
        <p:nvSpPr>
          <p:cNvPr id="31" name="타원 30"/>
          <p:cNvSpPr/>
          <p:nvPr/>
        </p:nvSpPr>
        <p:spPr>
          <a:xfrm>
            <a:off x="6148507" y="374440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5</a:t>
            </a:r>
            <a:endParaRPr lang="ko-KR" altLang="en-US" sz="1050" b="1" spc="-100" dirty="0" err="1" smtClean="0"/>
          </a:p>
        </p:txBody>
      </p:sp>
      <p:sp>
        <p:nvSpPr>
          <p:cNvPr id="32" name="직사각형 31"/>
          <p:cNvSpPr/>
          <p:nvPr/>
        </p:nvSpPr>
        <p:spPr>
          <a:xfrm>
            <a:off x="3900804" y="2797315"/>
            <a:ext cx="2016000" cy="167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3" name="타원 32"/>
          <p:cNvSpPr/>
          <p:nvPr/>
        </p:nvSpPr>
        <p:spPr>
          <a:xfrm>
            <a:off x="3873646" y="309985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3</a:t>
            </a:r>
            <a:endParaRPr lang="ko-KR" altLang="en-US" sz="1050" b="1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133264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2" y="1441270"/>
            <a:ext cx="3775401" cy="2033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408768"/>
            <a:ext cx="8208000" cy="2111301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443551"/>
            <a:ext cx="8588072" cy="1877735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ko-KR" altLang="en-US" sz="1400" dirty="0" smtClean="0">
                <a:solidFill>
                  <a:srgbClr val="0282AA"/>
                </a:solidFill>
              </a:rPr>
              <a:t>웹 서비스가 정상적으로 동작하는지 확인한다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 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웹 브라우저의 주소 입력란에 해당 </a:t>
            </a:r>
            <a:r>
              <a:rPr lang="ko-KR" altLang="en-US" sz="1400" dirty="0" err="1" smtClean="0"/>
              <a:t>인스턴스의</a:t>
            </a:r>
            <a:r>
              <a:rPr lang="ko-KR" altLang="en-US" sz="1400" dirty="0" smtClean="0"/>
              <a:t> </a:t>
            </a:r>
            <a:r>
              <a:rPr lang="en-US" altLang="ko-KR" sz="1400" dirty="0"/>
              <a:t>Floating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주소를 입력한다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en-US" altLang="ko-KR" sz="1400" dirty="0" smtClean="0"/>
              <a:t>- https://</a:t>
            </a:r>
            <a:r>
              <a:rPr lang="en-US" altLang="ko-KR" sz="1400" dirty="0"/>
              <a:t>133.186.x.y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웹 페이지가 </a:t>
            </a:r>
            <a:r>
              <a:rPr lang="ko-KR" altLang="en-US" sz="1400" dirty="0"/>
              <a:t>정상적으로 </a:t>
            </a:r>
            <a:r>
              <a:rPr lang="ko-KR" altLang="en-US" sz="1400" dirty="0" smtClean="0"/>
              <a:t>표시되는지 확인한다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</a:t>
            </a:r>
            <a:r>
              <a:rPr lang="en-US" altLang="ko-KR" dirty="0" smtClean="0"/>
              <a:t>10. </a:t>
            </a:r>
            <a:r>
              <a:rPr lang="ko-KR" altLang="en-US" smtClean="0"/>
              <a:t>웹 </a:t>
            </a:r>
            <a:r>
              <a:rPr lang="ko-KR" altLang="en-US"/>
              <a:t>서비스 확인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HTTPS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40" y="1333394"/>
            <a:ext cx="4320231" cy="28984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181818" y="2711755"/>
            <a:ext cx="2288622" cy="707886"/>
          </a:xfrm>
          <a:prstGeom prst="rect">
            <a:avLst/>
          </a:prstGeom>
          <a:noFill/>
        </p:spPr>
        <p:txBody>
          <a:bodyPr wrap="none" lIns="72000" rIns="72000" rtlCol="0" anchor="t">
            <a:spAutoFit/>
          </a:bodyPr>
          <a:lstStyle/>
          <a:p>
            <a:r>
              <a:rPr lang="ko-KR" altLang="en-US" sz="400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예제 화면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850677" y="1517696"/>
            <a:ext cx="1412089" cy="261610"/>
            <a:chOff x="940580" y="1534302"/>
            <a:chExt cx="1412089" cy="261610"/>
          </a:xfrm>
        </p:grpSpPr>
        <p:sp>
          <p:nvSpPr>
            <p:cNvPr id="6" name="직사각형 5"/>
            <p:cNvSpPr/>
            <p:nvPr/>
          </p:nvSpPr>
          <p:spPr>
            <a:xfrm>
              <a:off x="1012762" y="1613860"/>
              <a:ext cx="633887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rIns="46800" rtlCol="0" anchor="ctr"/>
            <a:lstStyle/>
            <a:p>
              <a:pPr algn="ctr"/>
              <a:endParaRPr lang="ko-KR" altLang="en-US" sz="1800" spc="-100" dirty="0" err="1" smtClean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40580" y="1534302"/>
              <a:ext cx="1412089" cy="261610"/>
            </a:xfrm>
            <a:prstGeom prst="rect">
              <a:avLst/>
            </a:prstGeom>
            <a:noFill/>
          </p:spPr>
          <p:txBody>
            <a:bodyPr wrap="square" lIns="72000" rIns="72000" rtlCol="0" anchor="t">
              <a:spAutoFit/>
            </a:bodyPr>
            <a:lstStyle/>
            <a:p>
              <a:r>
                <a:rPr lang="en-US" altLang="ko-KR" sz="1100" b="1" spc="-80" dirty="0" smtClean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rgbClr val="FF0000"/>
                  </a:solidFill>
                  <a:ea typeface="+mj-ea"/>
                </a:rPr>
                <a:t>https://133.186.x.y</a:t>
              </a:r>
              <a:endParaRPr lang="ko-KR" altLang="en-US" sz="110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3498965" y="3275641"/>
            <a:ext cx="692958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cxnSp>
        <p:nvCxnSpPr>
          <p:cNvPr id="16" name="꺾인 연결선 15"/>
          <p:cNvCxnSpPr>
            <a:stCxn id="20" idx="0"/>
            <a:endCxn id="5" idx="1"/>
          </p:cNvCxnSpPr>
          <p:nvPr/>
        </p:nvCxnSpPr>
        <p:spPr>
          <a:xfrm rot="5400000" flipH="1" flipV="1">
            <a:off x="3534490" y="1959455"/>
            <a:ext cx="1627140" cy="1005233"/>
          </a:xfrm>
          <a:prstGeom prst="bentConnector2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타원 27"/>
          <p:cNvSpPr/>
          <p:nvPr/>
        </p:nvSpPr>
        <p:spPr>
          <a:xfrm>
            <a:off x="4559393" y="141846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5044124" y="2782616"/>
            <a:ext cx="180000" cy="18180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67909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멀티 인터페이스 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/>
              <a:t>WF-KS(WEBFRONT-KS) </a:t>
            </a:r>
            <a:r>
              <a:rPr lang="ko-KR" altLang="en-US" dirty="0" err="1" smtClean="0"/>
              <a:t>인스턴스에서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2</a:t>
            </a:r>
            <a:r>
              <a:rPr lang="ko-KR" altLang="en-US" dirty="0" err="1" smtClean="0"/>
              <a:t>개이상</a:t>
            </a:r>
            <a:r>
              <a:rPr lang="ko-KR" altLang="en-US" dirty="0" smtClean="0"/>
              <a:t> 인터페이스 설정하는 방법</a:t>
            </a:r>
            <a:endParaRPr lang="en-US" altLang="ko-KR" dirty="0" smtClean="0"/>
          </a:p>
          <a:p>
            <a:r>
              <a:rPr lang="en-US" altLang="ko-KR" dirty="0" smtClean="0"/>
              <a:t>Step 1</a:t>
            </a:r>
            <a:r>
              <a:rPr lang="en-US" altLang="ko-KR" dirty="0"/>
              <a:t>. </a:t>
            </a:r>
            <a:r>
              <a:rPr lang="en-US" altLang="ko-KR" dirty="0" smtClean="0"/>
              <a:t>Instance </a:t>
            </a:r>
            <a:r>
              <a:rPr lang="ko-KR" altLang="en-US" dirty="0" smtClean="0"/>
              <a:t>생성</a:t>
            </a:r>
            <a:endParaRPr lang="en-US" altLang="ko-KR" dirty="0"/>
          </a:p>
          <a:p>
            <a:r>
              <a:rPr lang="en-US" altLang="ko-KR" dirty="0"/>
              <a:t>Step 2. Login</a:t>
            </a:r>
            <a:endParaRPr lang="ko-KR" altLang="en-US" dirty="0"/>
          </a:p>
          <a:p>
            <a:r>
              <a:rPr lang="en-US" altLang="ko-KR" dirty="0"/>
              <a:t>Step 3. </a:t>
            </a:r>
            <a:r>
              <a:rPr lang="en-US" altLang="ko-KR" dirty="0" smtClean="0"/>
              <a:t>VLAN </a:t>
            </a:r>
            <a:r>
              <a:rPr lang="ko-KR" altLang="en-US" dirty="0" smtClean="0"/>
              <a:t>설정</a:t>
            </a:r>
            <a:endParaRPr lang="en-US" altLang="ko-KR" dirty="0"/>
          </a:p>
          <a:p>
            <a:r>
              <a:rPr lang="en-US" altLang="ko-KR" dirty="0" smtClean="0"/>
              <a:t>Step </a:t>
            </a:r>
            <a:r>
              <a:rPr lang="en-US" altLang="ko-KR" dirty="0"/>
              <a:t>4. </a:t>
            </a:r>
            <a:r>
              <a:rPr lang="en-US" altLang="ko-KR" dirty="0" smtClean="0"/>
              <a:t>IP </a:t>
            </a:r>
            <a:r>
              <a:rPr lang="ko-KR" altLang="en-US" smtClean="0"/>
              <a:t>주소 설정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05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0" y="989393"/>
            <a:ext cx="8208000" cy="178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70" y="2983653"/>
            <a:ext cx="8208000" cy="169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3"/>
          <p:cNvSpPr/>
          <p:nvPr/>
        </p:nvSpPr>
        <p:spPr>
          <a:xfrm>
            <a:off x="417170" y="4771785"/>
            <a:ext cx="8208000" cy="1748285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779471"/>
            <a:ext cx="8588072" cy="1159980"/>
          </a:xfrm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Toast Console </a:t>
            </a:r>
            <a:r>
              <a:rPr lang="ko-KR" altLang="en-US" sz="1400" dirty="0" smtClean="0">
                <a:solidFill>
                  <a:srgbClr val="0282AA"/>
                </a:solidFill>
              </a:rPr>
              <a:t>에서 </a:t>
            </a:r>
            <a:r>
              <a:rPr lang="en-US" altLang="ko-KR" sz="1400" dirty="0" smtClean="0">
                <a:solidFill>
                  <a:srgbClr val="0282AA"/>
                </a:solidFill>
              </a:rPr>
              <a:t>WAF </a:t>
            </a:r>
            <a:r>
              <a:rPr lang="ko-KR" altLang="en-US" sz="1400" dirty="0" err="1" smtClean="0">
                <a:solidFill>
                  <a:srgbClr val="0282AA"/>
                </a:solidFill>
              </a:rPr>
              <a:t>인스턴스</a:t>
            </a:r>
            <a:r>
              <a:rPr lang="ko-KR" altLang="en-US" sz="1400" dirty="0" smtClean="0">
                <a:solidFill>
                  <a:srgbClr val="0282AA"/>
                </a:solidFill>
              </a:rPr>
              <a:t> 생성한다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네트워크 설정 변경을 클릭한다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화면이 확장되면서 추가 네트워크 설정이 가능하다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pPr marL="540000" lvl="1">
              <a:spcBef>
                <a:spcPts val="600"/>
              </a:spcBef>
            </a:pPr>
            <a:r>
              <a:rPr lang="ko-KR" altLang="en-US" sz="1200" dirty="0" smtClean="0"/>
              <a:t>설정된 인터페이스는 </a:t>
            </a:r>
            <a:r>
              <a:rPr lang="en-US" altLang="ko-KR" sz="1200" dirty="0" err="1" smtClean="0"/>
              <a:t>waf</a:t>
            </a:r>
            <a:r>
              <a:rPr lang="ko-KR" altLang="en-US" sz="1200" dirty="0" smtClean="0"/>
              <a:t>에서 </a:t>
            </a:r>
            <a:r>
              <a:rPr lang="en-US" altLang="ko-KR" sz="1200" dirty="0" smtClean="0"/>
              <a:t>eth0</a:t>
            </a:r>
            <a:r>
              <a:rPr lang="ko-KR" altLang="en-US" sz="1200" dirty="0" smtClean="0"/>
              <a:t>은 </a:t>
            </a:r>
            <a:r>
              <a:rPr lang="en-US" altLang="ko-KR" sz="1200" dirty="0" err="1" smtClean="0"/>
              <a:t>mgmt</a:t>
            </a:r>
            <a:r>
              <a:rPr lang="ko-KR" altLang="en-US" sz="1200" dirty="0" smtClean="0"/>
              <a:t>로 사용되며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자동으로 네트워크가 설정된다</a:t>
            </a:r>
            <a:r>
              <a:rPr lang="en-US" altLang="ko-KR" sz="1200" dirty="0" smtClean="0"/>
              <a:t>.</a:t>
            </a:r>
          </a:p>
          <a:p>
            <a:pPr marL="540000" lvl="1">
              <a:spcBef>
                <a:spcPts val="600"/>
              </a:spcBef>
            </a:pPr>
            <a:r>
              <a:rPr lang="en-US" altLang="ko-KR" sz="1200" dirty="0" smtClean="0"/>
              <a:t> </a:t>
            </a:r>
            <a:r>
              <a:rPr lang="ko-KR" altLang="en-US" sz="1200" dirty="0" smtClean="0"/>
              <a:t>추가로 설정한 </a:t>
            </a:r>
            <a:r>
              <a:rPr lang="en-US" altLang="ko-KR" sz="1200" dirty="0" smtClean="0"/>
              <a:t>eth1 </a:t>
            </a:r>
            <a:r>
              <a:rPr lang="ko-KR" altLang="en-US" sz="1200" dirty="0" smtClean="0"/>
              <a:t>인터페이스 네트워크는 수동으로 설정을 진행해야 한다</a:t>
            </a:r>
            <a:r>
              <a:rPr lang="en-US" altLang="ko-KR" sz="1200" dirty="0" smtClean="0"/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1. Instance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36826" y="4095589"/>
            <a:ext cx="2549574" cy="3111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1" name="직사각형 10"/>
          <p:cNvSpPr/>
          <p:nvPr/>
        </p:nvSpPr>
        <p:spPr>
          <a:xfrm>
            <a:off x="7801490" y="1959428"/>
            <a:ext cx="535685" cy="1738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4" name="타원 23"/>
          <p:cNvSpPr/>
          <p:nvPr/>
        </p:nvSpPr>
        <p:spPr>
          <a:xfrm>
            <a:off x="7554967" y="1953245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5" name="타원 24"/>
          <p:cNvSpPr/>
          <p:nvPr/>
        </p:nvSpPr>
        <p:spPr>
          <a:xfrm>
            <a:off x="2666826" y="416117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360551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24" y="1350816"/>
            <a:ext cx="2904805" cy="224284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3" y="1340127"/>
            <a:ext cx="4099354" cy="220826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3602761"/>
            <a:ext cx="8208000" cy="2917309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3604038"/>
            <a:ext cx="8588072" cy="2727297"/>
          </a:xfrm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WEBFRONT-KS </a:t>
            </a:r>
            <a:r>
              <a:rPr lang="ko-KR" altLang="en-US" sz="1400" smtClean="0">
                <a:solidFill>
                  <a:srgbClr val="0282AA"/>
                </a:solidFill>
              </a:rPr>
              <a:t>웹 </a:t>
            </a:r>
            <a:r>
              <a:rPr lang="en-US" altLang="ko-KR" sz="1400" dirty="0" smtClean="0">
                <a:solidFill>
                  <a:srgbClr val="0282AA"/>
                </a:solidFill>
              </a:rPr>
              <a:t>UI</a:t>
            </a:r>
            <a:r>
              <a:rPr lang="ko-KR" altLang="en-US" sz="1400" smtClean="0">
                <a:solidFill>
                  <a:srgbClr val="0282AA"/>
                </a:solidFill>
              </a:rPr>
              <a:t>에 로그인한다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TOAST </a:t>
            </a:r>
            <a:r>
              <a:rPr lang="en-US" altLang="ko-KR" sz="1400" dirty="0"/>
              <a:t>Cloud </a:t>
            </a:r>
            <a:r>
              <a:rPr lang="ko-KR" altLang="en-US" sz="1400"/>
              <a:t>콘솔에서 </a:t>
            </a:r>
            <a:r>
              <a:rPr lang="en-US" altLang="ko-KR" sz="1400" dirty="0"/>
              <a:t>Instance </a:t>
            </a:r>
            <a:r>
              <a:rPr lang="ko-KR" altLang="en-US" sz="1400"/>
              <a:t>이름과 </a:t>
            </a:r>
            <a:r>
              <a:rPr lang="en-US" altLang="ko-KR" sz="1400" dirty="0"/>
              <a:t>Floating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주소를 확인한다</a:t>
            </a:r>
            <a:r>
              <a:rPr lang="en-US" altLang="ko-KR" sz="1400" dirty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웹 브라우저의 주소 입력란에 </a:t>
            </a:r>
            <a:r>
              <a:rPr lang="en-US" altLang="ko-KR" sz="1400" dirty="0"/>
              <a:t>Floating</a:t>
            </a:r>
            <a:r>
              <a:rPr lang="ko-KR" altLang="en-US" sz="1400"/>
              <a:t> </a:t>
            </a:r>
            <a:r>
              <a:rPr lang="en-US" altLang="ko-KR" sz="1400" dirty="0"/>
              <a:t>IP</a:t>
            </a:r>
            <a:r>
              <a:rPr lang="en-US" altLang="ko-KR" sz="1400" dirty="0" smtClean="0"/>
              <a:t> </a:t>
            </a:r>
            <a:r>
              <a:rPr lang="ko-KR" altLang="en-US" sz="1400" smtClean="0"/>
              <a:t>주소를 입력한다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pPr marL="540000" lvl="1">
              <a:spcBef>
                <a:spcPts val="600"/>
              </a:spcBef>
            </a:pPr>
            <a:r>
              <a:rPr lang="en-US" altLang="ko-KR" sz="1200" dirty="0"/>
              <a:t>h</a:t>
            </a:r>
            <a:r>
              <a:rPr lang="en-US" altLang="ko-KR" sz="1200" dirty="0" smtClean="0"/>
              <a:t>ttps://133.186.x.y:8443</a:t>
            </a:r>
          </a:p>
          <a:p>
            <a:pPr marL="360000" lvl="1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로그인 화면에서 로그인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정보를 입력한다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40000" lvl="1">
              <a:spcBef>
                <a:spcPts val="400"/>
              </a:spcBef>
            </a:pPr>
            <a:r>
              <a:rPr lang="en-US" altLang="ko-KR" sz="1200" dirty="0" smtClean="0"/>
              <a:t>ID</a:t>
            </a:r>
            <a:r>
              <a:rPr lang="en-US" altLang="ko-KR" sz="1200" dirty="0"/>
              <a:t>: </a:t>
            </a:r>
            <a:r>
              <a:rPr lang="en-US" altLang="ko-KR" sz="1200" dirty="0" err="1"/>
              <a:t>wfadmin</a:t>
            </a:r>
            <a:endParaRPr lang="en-US" altLang="ko-KR" sz="1200" dirty="0"/>
          </a:p>
          <a:p>
            <a:pPr marL="540000" lvl="1">
              <a:spcBef>
                <a:spcPts val="400"/>
              </a:spcBef>
            </a:pPr>
            <a:r>
              <a:rPr lang="en-US" altLang="ko-KR" sz="1200" dirty="0"/>
              <a:t>Password: </a:t>
            </a:r>
            <a:r>
              <a:rPr lang="ko-KR" altLang="en-US" sz="1200"/>
              <a:t>고정 </a:t>
            </a:r>
            <a:r>
              <a:rPr lang="ko-KR" altLang="en-US" sz="1200" smtClean="0"/>
              <a:t>패스워드</a:t>
            </a:r>
            <a:r>
              <a:rPr lang="en-US" altLang="ko-KR" sz="1200" b="1" i="1" dirty="0" smtClean="0"/>
              <a:t>”</a:t>
            </a:r>
            <a:r>
              <a:rPr lang="en-US" altLang="ko-KR" sz="1200" b="1" i="1" dirty="0" smtClean="0">
                <a:solidFill>
                  <a:srgbClr val="0070C0"/>
                </a:solidFill>
              </a:rPr>
              <a:t>waf12!@</a:t>
            </a:r>
            <a:r>
              <a:rPr lang="en-US" altLang="ko-KR" sz="1200" b="1" i="1" dirty="0" smtClean="0"/>
              <a:t>”</a:t>
            </a:r>
            <a:r>
              <a:rPr lang="ko-KR" altLang="en-US" sz="1200" smtClean="0"/>
              <a:t>에 </a:t>
            </a:r>
            <a:r>
              <a:rPr lang="ko-KR" altLang="en-US" sz="1200" b="1" i="1" smtClean="0">
                <a:solidFill>
                  <a:srgbClr val="0070C0"/>
                </a:solidFill>
              </a:rPr>
              <a:t>인스턴스 이름</a:t>
            </a:r>
            <a:r>
              <a:rPr lang="en-US" altLang="ko-KR" sz="1200" dirty="0" smtClean="0"/>
              <a:t>(</a:t>
            </a:r>
            <a:r>
              <a:rPr lang="ko-KR" altLang="en-US" sz="1200"/>
              <a:t>최대 </a:t>
            </a:r>
            <a:r>
              <a:rPr lang="en-US" altLang="ko-KR" sz="1200" dirty="0"/>
              <a:t>5</a:t>
            </a:r>
            <a:r>
              <a:rPr lang="ko-KR" altLang="en-US" sz="1200"/>
              <a:t>자</a:t>
            </a:r>
            <a:r>
              <a:rPr lang="en-US" altLang="ko-KR" sz="1200" dirty="0" smtClean="0"/>
              <a:t>)</a:t>
            </a:r>
            <a:r>
              <a:rPr lang="ko-KR" altLang="en-US" sz="1200" smtClean="0"/>
              <a:t>을 </a:t>
            </a:r>
            <a:r>
              <a:rPr lang="ko-KR" altLang="en-US" sz="1200"/>
              <a:t>결합한 문자열</a:t>
            </a:r>
          </a:p>
          <a:p>
            <a:pPr lvl="2">
              <a:spcBef>
                <a:spcPts val="400"/>
              </a:spcBef>
            </a:pPr>
            <a:r>
              <a:rPr lang="ko-KR" altLang="en-US" sz="1200" dirty="0" err="1" smtClean="0"/>
              <a:t>인스턴스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이름이 </a:t>
            </a:r>
            <a:r>
              <a:rPr lang="en-US" altLang="ko-KR" sz="1200" dirty="0"/>
              <a:t>5</a:t>
            </a:r>
            <a:r>
              <a:rPr lang="ko-KR" altLang="en-US" sz="1200"/>
              <a:t>자 이상인 경우</a:t>
            </a:r>
            <a:r>
              <a:rPr lang="en-US" altLang="ko-KR" sz="1200" dirty="0"/>
              <a:t>: </a:t>
            </a:r>
            <a:r>
              <a:rPr lang="en-US" altLang="ko-KR" sz="1200" b="1" i="1" dirty="0">
                <a:solidFill>
                  <a:srgbClr val="0070C0"/>
                </a:solidFill>
              </a:rPr>
              <a:t>waf12!@ </a:t>
            </a:r>
            <a:r>
              <a:rPr lang="en-US" altLang="ko-KR" sz="1200" dirty="0"/>
              <a:t>+ </a:t>
            </a:r>
            <a:r>
              <a:rPr lang="ko-KR" altLang="en-US" sz="1200" b="1" i="1">
                <a:solidFill>
                  <a:srgbClr val="0070C0"/>
                </a:solidFill>
              </a:rPr>
              <a:t>인스턴스이름 앞</a:t>
            </a:r>
            <a:r>
              <a:rPr lang="en-US" altLang="ko-KR" sz="1200" b="1" i="1" dirty="0">
                <a:solidFill>
                  <a:srgbClr val="0070C0"/>
                </a:solidFill>
              </a:rPr>
              <a:t>5</a:t>
            </a:r>
            <a:r>
              <a:rPr lang="ko-KR" altLang="en-US" sz="1200" b="1" i="1" smtClean="0">
                <a:solidFill>
                  <a:srgbClr val="0070C0"/>
                </a:solidFill>
              </a:rPr>
              <a:t>자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smtClean="0"/>
              <a:t>예</a:t>
            </a:r>
            <a:r>
              <a:rPr lang="en-US" altLang="ko-KR" sz="1200" dirty="0"/>
              <a:t>) </a:t>
            </a:r>
            <a:r>
              <a:rPr lang="en-US" altLang="ko-KR" sz="1200" dirty="0" err="1"/>
              <a:t>webfirewall</a:t>
            </a:r>
            <a:r>
              <a:rPr lang="en-US" altLang="ko-KR" sz="1200" dirty="0"/>
              <a:t> : </a:t>
            </a:r>
            <a:r>
              <a:rPr lang="en-US" altLang="ko-KR" sz="1200" dirty="0">
                <a:solidFill>
                  <a:srgbClr val="0070C0"/>
                </a:solidFill>
              </a:rPr>
              <a:t>waf12!@</a:t>
            </a:r>
            <a:r>
              <a:rPr lang="en-US" altLang="ko-KR" sz="1200" dirty="0" err="1">
                <a:solidFill>
                  <a:srgbClr val="0070C0"/>
                </a:solidFill>
              </a:rPr>
              <a:t>webfi</a:t>
            </a:r>
            <a:endParaRPr lang="en-US" altLang="ko-KR" sz="1200" dirty="0">
              <a:solidFill>
                <a:srgbClr val="0070C0"/>
              </a:solidFill>
            </a:endParaRPr>
          </a:p>
          <a:p>
            <a:pPr lvl="2">
              <a:spcBef>
                <a:spcPts val="400"/>
              </a:spcBef>
            </a:pPr>
            <a:r>
              <a:rPr lang="ko-KR" altLang="en-US" sz="1200" dirty="0" err="1" smtClean="0"/>
              <a:t>인스턴스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이름이 </a:t>
            </a:r>
            <a:r>
              <a:rPr lang="en-US" altLang="ko-KR" sz="1200" dirty="0"/>
              <a:t>5</a:t>
            </a:r>
            <a:r>
              <a:rPr lang="ko-KR" altLang="en-US" sz="1200"/>
              <a:t>자 미만인 경우</a:t>
            </a:r>
            <a:r>
              <a:rPr lang="en-US" altLang="ko-KR" sz="1200" dirty="0"/>
              <a:t>: </a:t>
            </a:r>
            <a:r>
              <a:rPr lang="en-US" altLang="ko-KR" sz="1200" b="1" i="1" dirty="0">
                <a:solidFill>
                  <a:srgbClr val="0070C0"/>
                </a:solidFill>
              </a:rPr>
              <a:t>waf12!@ </a:t>
            </a:r>
            <a:r>
              <a:rPr lang="en-US" altLang="ko-KR" sz="1200" dirty="0"/>
              <a:t>+ </a:t>
            </a:r>
            <a:r>
              <a:rPr lang="ko-KR" altLang="en-US" sz="1200" b="1" i="1" smtClean="0">
                <a:solidFill>
                  <a:srgbClr val="0070C0"/>
                </a:solidFill>
              </a:rPr>
              <a:t>인스턴스이름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smtClean="0"/>
              <a:t>예</a:t>
            </a:r>
            <a:r>
              <a:rPr lang="en-US" altLang="ko-KR" sz="1200" dirty="0"/>
              <a:t>1) </a:t>
            </a:r>
            <a:r>
              <a:rPr lang="en-US" altLang="ko-KR" sz="1200" dirty="0" err="1"/>
              <a:t>wafw</a:t>
            </a:r>
            <a:r>
              <a:rPr lang="en-US" altLang="ko-KR" sz="1200" dirty="0"/>
              <a:t>: </a:t>
            </a:r>
            <a:r>
              <a:rPr lang="en-US" altLang="ko-KR" sz="1200" dirty="0">
                <a:solidFill>
                  <a:srgbClr val="0070C0"/>
                </a:solidFill>
              </a:rPr>
              <a:t>waf12!@</a:t>
            </a:r>
            <a:r>
              <a:rPr lang="en-US" altLang="ko-KR" sz="1200" dirty="0" err="1" smtClean="0">
                <a:solidFill>
                  <a:srgbClr val="0070C0"/>
                </a:solidFill>
              </a:rPr>
              <a:t>wafw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smtClean="0"/>
              <a:t>예</a:t>
            </a:r>
            <a:r>
              <a:rPr lang="en-US" altLang="ko-KR" sz="1200" dirty="0"/>
              <a:t>2) w: </a:t>
            </a:r>
            <a:r>
              <a:rPr lang="en-US" altLang="ko-KR" sz="1200" dirty="0">
                <a:solidFill>
                  <a:srgbClr val="0070C0"/>
                </a:solidFill>
              </a:rPr>
              <a:t>waf12!@w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2. Login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675774" y="2189571"/>
            <a:ext cx="468000" cy="58180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8" name="직사각형 7"/>
          <p:cNvSpPr/>
          <p:nvPr/>
        </p:nvSpPr>
        <p:spPr>
          <a:xfrm>
            <a:off x="2007520" y="2978255"/>
            <a:ext cx="809654" cy="46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1" name="직사각형 10"/>
          <p:cNvSpPr/>
          <p:nvPr/>
        </p:nvSpPr>
        <p:spPr>
          <a:xfrm>
            <a:off x="3655715" y="3005414"/>
            <a:ext cx="751058" cy="46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1427665" y="3016487"/>
            <a:ext cx="812179" cy="400110"/>
          </a:xfrm>
          <a:prstGeom prst="rect">
            <a:avLst/>
          </a:prstGeom>
          <a:noFill/>
        </p:spPr>
        <p:txBody>
          <a:bodyPr wrap="square" lIns="72000" rIns="72000" rtlCol="0" anchor="t">
            <a:spAutoFit/>
          </a:bodyPr>
          <a:lstStyle/>
          <a:p>
            <a:r>
              <a:rPr lang="en-US" altLang="ko-KR" sz="100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Instance</a:t>
            </a:r>
          </a:p>
          <a:p>
            <a:r>
              <a:rPr lang="ko-KR" altLang="en-US" sz="100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이름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8731" y="3060840"/>
            <a:ext cx="757749" cy="430887"/>
          </a:xfrm>
          <a:prstGeom prst="rect">
            <a:avLst/>
          </a:prstGeom>
          <a:noFill/>
        </p:spPr>
        <p:txBody>
          <a:bodyPr wrap="square" lIns="72000" rIns="72000" rtlCol="0" anchor="t">
            <a:spAutoFit/>
          </a:bodyPr>
          <a:lstStyle/>
          <a:p>
            <a:r>
              <a:rPr lang="en-US" altLang="ko-KR" sz="105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Floating IP </a:t>
            </a:r>
            <a:r>
              <a:rPr lang="ko-KR" altLang="en-US" sz="105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주소</a:t>
            </a:r>
          </a:p>
        </p:txBody>
      </p:sp>
      <p:sp>
        <p:nvSpPr>
          <p:cNvPr id="24" name="타원 23"/>
          <p:cNvSpPr/>
          <p:nvPr/>
        </p:nvSpPr>
        <p:spPr>
          <a:xfrm>
            <a:off x="1295011" y="305939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5" name="타원 24"/>
          <p:cNvSpPr/>
          <p:nvPr/>
        </p:nvSpPr>
        <p:spPr>
          <a:xfrm>
            <a:off x="4899782" y="140513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sp>
        <p:nvSpPr>
          <p:cNvPr id="26" name="타원 25"/>
          <p:cNvSpPr/>
          <p:nvPr/>
        </p:nvSpPr>
        <p:spPr>
          <a:xfrm>
            <a:off x="6495736" y="268071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3</a:t>
            </a:r>
            <a:endParaRPr lang="ko-KR" altLang="en-US" sz="1050" b="1" spc="-1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5144994" y="1425323"/>
            <a:ext cx="1404000" cy="1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72000" rIns="72000" rtlCol="0" anchor="ctr">
            <a:spAutoFit/>
          </a:bodyPr>
          <a:lstStyle/>
          <a:p>
            <a:r>
              <a:rPr lang="en-US" altLang="ko-KR" sz="105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https://133.186.x.y:8443</a:t>
            </a:r>
            <a:endParaRPr lang="ko-KR" altLang="en-US" sz="1050" b="1" spc="-8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F000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929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2" y="986759"/>
            <a:ext cx="5715747" cy="2839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484" y="1249719"/>
            <a:ext cx="2686706" cy="1564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3"/>
          <p:cNvSpPr/>
          <p:nvPr/>
        </p:nvSpPr>
        <p:spPr>
          <a:xfrm>
            <a:off x="417170" y="3895805"/>
            <a:ext cx="8208000" cy="2624265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3926541"/>
            <a:ext cx="8588072" cy="2404794"/>
          </a:xfrm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VLAN</a:t>
            </a:r>
            <a:r>
              <a:rPr lang="ko-KR" altLang="en-US" sz="1400" dirty="0" smtClean="0">
                <a:solidFill>
                  <a:srgbClr val="0282AA"/>
                </a:solidFill>
              </a:rPr>
              <a:t>을 설정한다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[System </a:t>
            </a:r>
            <a:r>
              <a:rPr lang="en-US" altLang="ko-KR" sz="1400" dirty="0"/>
              <a:t>&gt; </a:t>
            </a:r>
            <a:r>
              <a:rPr lang="ko-KR" altLang="en-US" sz="1400" dirty="0" smtClean="0"/>
              <a:t>네트워크 </a:t>
            </a:r>
            <a:r>
              <a:rPr lang="en-US" altLang="ko-KR" sz="1400" dirty="0"/>
              <a:t>&gt; </a:t>
            </a:r>
            <a:r>
              <a:rPr lang="en-US" altLang="ko-KR" sz="1400" dirty="0" smtClean="0"/>
              <a:t>VLAN] </a:t>
            </a:r>
            <a:r>
              <a:rPr lang="ko-KR" altLang="en-US" sz="1400" dirty="0"/>
              <a:t>메뉴를 선택한다</a:t>
            </a:r>
            <a:r>
              <a:rPr lang="en-US" altLang="ko-KR" sz="1400" dirty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/>
              <a:t>화면 </a:t>
            </a:r>
            <a:r>
              <a:rPr lang="ko-KR" altLang="en-US" sz="1400" dirty="0" smtClean="0"/>
              <a:t>가운데의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추가</a:t>
            </a:r>
            <a:r>
              <a:rPr lang="en-US" altLang="ko-KR" sz="1400" dirty="0" smtClean="0"/>
              <a:t>] </a:t>
            </a:r>
            <a:r>
              <a:rPr lang="ko-KR" altLang="en-US" sz="1400" dirty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Type, </a:t>
            </a:r>
            <a:r>
              <a:rPr lang="ko-KR" altLang="en-US" sz="1400" dirty="0" smtClean="0"/>
              <a:t>이름</a:t>
            </a:r>
            <a:r>
              <a:rPr lang="en-US" altLang="ko-KR" sz="1400" dirty="0" smtClean="0"/>
              <a:t>, </a:t>
            </a:r>
            <a:r>
              <a:rPr lang="en-US" altLang="ko-KR" sz="1400" dirty="0" err="1" smtClean="0"/>
              <a:t>promic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포트 항목을 설정한다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en-US" altLang="ko-KR" sz="1400" b="0" dirty="0" smtClean="0"/>
              <a:t>- </a:t>
            </a:r>
            <a:r>
              <a:rPr lang="ko-KR" altLang="en-US" sz="1400" b="0" dirty="0" smtClean="0"/>
              <a:t>위 예시로 된 내용으로 설정하며</a:t>
            </a:r>
            <a:r>
              <a:rPr lang="en-US" altLang="ko-KR" sz="1400" b="0" dirty="0" smtClean="0"/>
              <a:t>, </a:t>
            </a:r>
            <a:r>
              <a:rPr lang="ko-KR" altLang="en-US" sz="1400" b="0" dirty="0" smtClean="0"/>
              <a:t>이름만 변경한다</a:t>
            </a:r>
            <a:r>
              <a:rPr lang="en-US" altLang="ko-KR" sz="1400" b="0" dirty="0" smtClean="0"/>
              <a:t>.</a:t>
            </a:r>
            <a:br>
              <a:rPr lang="en-US" altLang="ko-KR" sz="1400" b="0" dirty="0" smtClean="0"/>
            </a:br>
            <a:r>
              <a:rPr lang="en-US" altLang="ko-KR" sz="1400" b="0" dirty="0" smtClean="0"/>
              <a:t>- </a:t>
            </a:r>
            <a:r>
              <a:rPr lang="ko-KR" altLang="en-US" sz="1400" b="0" dirty="0" smtClean="0"/>
              <a:t>포트의 경우 </a:t>
            </a:r>
            <a:r>
              <a:rPr lang="en-US" altLang="ko-KR" sz="1400" b="0" dirty="0" err="1" smtClean="0"/>
              <a:t>mgmt</a:t>
            </a:r>
            <a:r>
              <a:rPr lang="ko-KR" altLang="en-US" sz="1400" b="0" dirty="0" smtClean="0"/>
              <a:t>는 기본으로 설정되므로 </a:t>
            </a:r>
            <a:r>
              <a:rPr lang="en-US" altLang="ko-KR" sz="1400" b="0" dirty="0" err="1" smtClean="0"/>
              <a:t>mgmt</a:t>
            </a:r>
            <a:r>
              <a:rPr lang="en-US" altLang="ko-KR" sz="1400" b="0" dirty="0" smtClean="0"/>
              <a:t> </a:t>
            </a:r>
            <a:r>
              <a:rPr lang="ko-KR" altLang="en-US" sz="1400" b="0" dirty="0" smtClean="0"/>
              <a:t>외 포트에 대해서만 설정을 한다</a:t>
            </a:r>
            <a:r>
              <a:rPr lang="en-US" altLang="ko-KR" sz="1400" b="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화면 가운데의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적용</a:t>
            </a:r>
            <a:r>
              <a:rPr lang="en-US" altLang="ko-KR" sz="1400" dirty="0" smtClean="0"/>
              <a:t>] </a:t>
            </a:r>
            <a:r>
              <a:rPr lang="ko-KR" altLang="en-US" sz="1400" dirty="0" smtClean="0"/>
              <a:t>버튼을 클릭한다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26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3. VLAN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73985" y="2950670"/>
            <a:ext cx="512886" cy="1754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1" name="직사각형 10"/>
          <p:cNvSpPr/>
          <p:nvPr/>
        </p:nvSpPr>
        <p:spPr>
          <a:xfrm>
            <a:off x="6256663" y="1614603"/>
            <a:ext cx="1041500" cy="7921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4" name="타원 23"/>
          <p:cNvSpPr/>
          <p:nvPr/>
        </p:nvSpPr>
        <p:spPr>
          <a:xfrm>
            <a:off x="2954215" y="2972696"/>
            <a:ext cx="249608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5" name="타원 24"/>
          <p:cNvSpPr/>
          <p:nvPr/>
        </p:nvSpPr>
        <p:spPr>
          <a:xfrm>
            <a:off x="5882251" y="1920653"/>
            <a:ext cx="249608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336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559" y="2681537"/>
            <a:ext cx="2998788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82" y="1024862"/>
            <a:ext cx="3001963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5" y="1024862"/>
            <a:ext cx="4773417" cy="342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bject 3"/>
          <p:cNvSpPr/>
          <p:nvPr/>
        </p:nvSpPr>
        <p:spPr>
          <a:xfrm>
            <a:off x="417170" y="4510528"/>
            <a:ext cx="8208000" cy="2009542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519168"/>
            <a:ext cx="8588072" cy="2112153"/>
          </a:xfrm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IP</a:t>
            </a:r>
            <a:r>
              <a:rPr lang="ko-KR" altLang="en-US" sz="1400" dirty="0" smtClean="0">
                <a:solidFill>
                  <a:srgbClr val="0282AA"/>
                </a:solidFill>
              </a:rPr>
              <a:t>주소를 </a:t>
            </a:r>
            <a:r>
              <a:rPr lang="ko-KR" altLang="en-US" sz="1400" dirty="0">
                <a:solidFill>
                  <a:srgbClr val="0282AA"/>
                </a:solidFill>
              </a:rPr>
              <a:t>설정한다</a:t>
            </a:r>
            <a:r>
              <a:rPr lang="en-US" altLang="ko-KR" sz="1400" dirty="0">
                <a:solidFill>
                  <a:srgbClr val="0282AA"/>
                </a:solidFill>
              </a:rPr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/>
              <a:t>[System &gt; </a:t>
            </a:r>
            <a:r>
              <a:rPr lang="ko-KR" altLang="en-US" sz="1400" dirty="0"/>
              <a:t>네트워크 </a:t>
            </a:r>
            <a:r>
              <a:rPr lang="en-US" altLang="ko-KR" sz="1400" dirty="0"/>
              <a:t>&gt; </a:t>
            </a:r>
            <a:r>
              <a:rPr lang="en-US" altLang="ko-KR" sz="1400" dirty="0" smtClean="0"/>
              <a:t>IP </a:t>
            </a:r>
            <a:r>
              <a:rPr lang="ko-KR" altLang="en-US" sz="1400" dirty="0" smtClean="0"/>
              <a:t>주소</a:t>
            </a:r>
            <a:r>
              <a:rPr lang="en-US" altLang="ko-KR" sz="1400" dirty="0" smtClean="0"/>
              <a:t>] </a:t>
            </a:r>
            <a:r>
              <a:rPr lang="ko-KR" altLang="en-US" sz="1400" dirty="0"/>
              <a:t>메뉴를 선택한다</a:t>
            </a:r>
            <a:r>
              <a:rPr lang="en-US" altLang="ko-KR" sz="1400" dirty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IP </a:t>
            </a:r>
            <a:r>
              <a:rPr lang="ko-KR" altLang="en-US" sz="1400" dirty="0" smtClean="0"/>
              <a:t>주소 테이블의 </a:t>
            </a:r>
            <a:r>
              <a:rPr lang="en-US" altLang="ko-KR" sz="1400" dirty="0"/>
              <a:t>[</a:t>
            </a:r>
            <a:r>
              <a:rPr lang="ko-KR" altLang="en-US" sz="1400" dirty="0"/>
              <a:t>추가</a:t>
            </a:r>
            <a:r>
              <a:rPr lang="en-US" altLang="ko-KR" sz="1400" dirty="0"/>
              <a:t>] </a:t>
            </a:r>
            <a:r>
              <a:rPr lang="ko-KR" altLang="en-US" sz="1400" dirty="0"/>
              <a:t>버튼을 클릭한다</a:t>
            </a:r>
            <a:r>
              <a:rPr lang="en-US" altLang="ko-KR" sz="1400" dirty="0" smtClean="0"/>
              <a:t>.</a:t>
            </a:r>
            <a:br>
              <a:rPr lang="en-US" altLang="ko-KR" sz="1400" dirty="0" smtClean="0"/>
            </a:br>
            <a:r>
              <a:rPr lang="en-US" altLang="ko-KR" sz="1400" b="0" dirty="0" smtClean="0"/>
              <a:t>- </a:t>
            </a:r>
            <a:r>
              <a:rPr lang="ko-KR" altLang="en-US" sz="1400" b="0" dirty="0" smtClean="0"/>
              <a:t>추가된 </a:t>
            </a:r>
            <a:r>
              <a:rPr lang="en-US" altLang="ko-KR" sz="1400" b="0" dirty="0" smtClean="0"/>
              <a:t>VLAN</a:t>
            </a:r>
            <a:r>
              <a:rPr lang="ko-KR" altLang="en-US" sz="1400" b="0" dirty="0" smtClean="0"/>
              <a:t>에 대한 네트워크를 설정한다</a:t>
            </a:r>
            <a:r>
              <a:rPr lang="en-US" altLang="ko-KR" sz="1400" b="0" dirty="0" smtClean="0"/>
              <a:t/>
            </a:r>
            <a:br>
              <a:rPr lang="en-US" altLang="ko-KR" sz="1400" b="0" dirty="0" smtClean="0"/>
            </a:br>
            <a:r>
              <a:rPr lang="en-US" altLang="ko-KR" sz="1400" b="0" dirty="0" smtClean="0"/>
              <a:t>- </a:t>
            </a:r>
            <a:r>
              <a:rPr lang="ko-KR" altLang="en-US" sz="1400" b="0" dirty="0" err="1" smtClean="0"/>
              <a:t>웹방화벽</a:t>
            </a:r>
            <a:r>
              <a:rPr lang="en-US" altLang="ko-KR" sz="1400" b="0" dirty="0" smtClean="0"/>
              <a:t>IP/</a:t>
            </a:r>
            <a:r>
              <a:rPr lang="ko-KR" altLang="en-US" sz="1400" b="0" dirty="0" smtClean="0"/>
              <a:t>네트워크 대역으로 등록한다</a:t>
            </a:r>
            <a:r>
              <a:rPr lang="en-US" altLang="ko-KR" sz="1400" b="0" dirty="0" smtClean="0"/>
              <a:t>.(ex 172.20.0.17/24)</a:t>
            </a:r>
            <a:endParaRPr lang="en-US" altLang="ko-KR" sz="1400" b="0" dirty="0"/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err="1" smtClean="0"/>
              <a:t>라우팅</a:t>
            </a:r>
            <a:r>
              <a:rPr lang="ko-KR" altLang="en-US" sz="1400" dirty="0" smtClean="0"/>
              <a:t> 테이블의 </a:t>
            </a:r>
            <a:r>
              <a:rPr lang="en-US" altLang="ko-KR" sz="1400" dirty="0" smtClean="0"/>
              <a:t>[</a:t>
            </a:r>
            <a:r>
              <a:rPr lang="ko-KR" altLang="en-US" sz="1400" dirty="0" smtClean="0"/>
              <a:t>추가</a:t>
            </a:r>
            <a:r>
              <a:rPr lang="en-US" altLang="ko-KR" sz="1400" dirty="0" smtClean="0"/>
              <a:t>] </a:t>
            </a:r>
            <a:r>
              <a:rPr lang="ko-KR" altLang="en-US" sz="1400" dirty="0" smtClean="0"/>
              <a:t>버튼을 클릭한다</a:t>
            </a:r>
            <a:r>
              <a:rPr lang="en-US" altLang="ko-KR" sz="1400" dirty="0" smtClean="0"/>
              <a:t>.</a:t>
            </a:r>
            <a:r>
              <a:rPr lang="en-US" altLang="ko-KR" sz="1400" dirty="0"/>
              <a:t/>
            </a:r>
            <a:br>
              <a:rPr lang="en-US" altLang="ko-KR" sz="1400" dirty="0"/>
            </a:br>
            <a:r>
              <a:rPr lang="en-US" altLang="ko-KR" sz="1400" b="0" dirty="0"/>
              <a:t>- </a:t>
            </a:r>
            <a:r>
              <a:rPr lang="ko-KR" altLang="en-US" sz="1400" b="0" dirty="0" smtClean="0"/>
              <a:t>추가할 네트워크 대역이 있는 경우 </a:t>
            </a:r>
            <a:r>
              <a:rPr lang="ko-KR" altLang="en-US" sz="1400" b="0" dirty="0" err="1" smtClean="0"/>
              <a:t>라우팅을</a:t>
            </a:r>
            <a:r>
              <a:rPr lang="ko-KR" altLang="en-US" sz="1400" b="0" dirty="0" smtClean="0"/>
              <a:t> 추가한다</a:t>
            </a:r>
            <a:r>
              <a:rPr lang="en-US" altLang="ko-KR" sz="1400" b="0" dirty="0" smtClean="0"/>
              <a:t>.</a:t>
            </a:r>
            <a:br>
              <a:rPr lang="en-US" altLang="ko-KR" sz="1400" b="0" dirty="0" smtClean="0"/>
            </a:br>
            <a:r>
              <a:rPr lang="en-US" altLang="ko-KR" sz="1400" b="0" dirty="0" smtClean="0"/>
              <a:t>- eth1 </a:t>
            </a:r>
            <a:r>
              <a:rPr lang="ko-KR" altLang="en-US" sz="1400" b="0" dirty="0" smtClean="0"/>
              <a:t>인터페이스로 통신하는 대역이 있는 경우 </a:t>
            </a:r>
            <a:r>
              <a:rPr lang="en-US" altLang="ko-KR" sz="1400" b="0" dirty="0" smtClean="0"/>
              <a:t>eth1 </a:t>
            </a:r>
            <a:r>
              <a:rPr lang="ko-KR" altLang="en-US" sz="1400" b="0" dirty="0" err="1" smtClean="0"/>
              <a:t>게이트</a:t>
            </a:r>
            <a:r>
              <a:rPr lang="ko-KR" altLang="en-US" sz="1400" b="0" dirty="0" smtClean="0"/>
              <a:t> </a:t>
            </a:r>
            <a:r>
              <a:rPr lang="ko-KR" altLang="en-US" sz="1400" b="0" dirty="0" err="1" smtClean="0"/>
              <a:t>웨이로</a:t>
            </a:r>
            <a:r>
              <a:rPr lang="ko-KR" altLang="en-US" sz="1400" b="0" dirty="0" smtClean="0"/>
              <a:t> </a:t>
            </a:r>
            <a:r>
              <a:rPr lang="ko-KR" altLang="en-US" sz="1400" b="0" dirty="0" err="1" smtClean="0"/>
              <a:t>라우팅을</a:t>
            </a:r>
            <a:r>
              <a:rPr lang="ko-KR" altLang="en-US" sz="1400" b="0" dirty="0" smtClean="0"/>
              <a:t> 추가해야 통신이 된다</a:t>
            </a:r>
            <a:r>
              <a:rPr lang="en-US" altLang="ko-KR" sz="1400" b="0" dirty="0" smtClean="0"/>
              <a:t>.</a:t>
            </a:r>
            <a:br>
              <a:rPr lang="en-US" altLang="ko-KR" sz="1400" b="0" dirty="0" smtClean="0"/>
            </a:br>
            <a:r>
              <a:rPr lang="en-US" altLang="ko-KR" sz="1400" b="0" dirty="0" smtClean="0"/>
              <a:t>- </a:t>
            </a:r>
            <a:r>
              <a:rPr lang="ko-KR" altLang="en-US" sz="1400" b="0" dirty="0" smtClean="0"/>
              <a:t>네트워크 추가 시 인터페이스를 </a:t>
            </a:r>
            <a:r>
              <a:rPr lang="en-US" altLang="ko-KR" sz="1400" b="0" dirty="0" smtClean="0"/>
              <a:t>none</a:t>
            </a:r>
            <a:r>
              <a:rPr lang="ko-KR" altLang="en-US" sz="1400" b="0" dirty="0" smtClean="0"/>
              <a:t>으로 설정해야 적용이 된다</a:t>
            </a:r>
            <a:r>
              <a:rPr lang="en-US" altLang="ko-KR" sz="1400" b="0" dirty="0" smtClean="0"/>
              <a:t>.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27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3. IP</a:t>
            </a:r>
            <a:r>
              <a:rPr lang="ko-KR" altLang="en-US" dirty="0" smtClean="0"/>
              <a:t>주소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19933" y="3144094"/>
            <a:ext cx="502291" cy="1699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1" name="직사각형 10"/>
          <p:cNvSpPr/>
          <p:nvPr/>
        </p:nvSpPr>
        <p:spPr>
          <a:xfrm>
            <a:off x="2960261" y="4183287"/>
            <a:ext cx="399660" cy="1971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4" name="타원 23"/>
          <p:cNvSpPr/>
          <p:nvPr/>
        </p:nvSpPr>
        <p:spPr>
          <a:xfrm>
            <a:off x="2683277" y="313406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5" name="타원 24"/>
          <p:cNvSpPr/>
          <p:nvPr/>
        </p:nvSpPr>
        <p:spPr>
          <a:xfrm>
            <a:off x="2712930" y="420041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sp>
        <p:nvSpPr>
          <p:cNvPr id="26" name="타원 25"/>
          <p:cNvSpPr/>
          <p:nvPr/>
        </p:nvSpPr>
        <p:spPr>
          <a:xfrm>
            <a:off x="6511836" y="163702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3</a:t>
            </a:r>
            <a:endParaRPr lang="ko-KR" altLang="en-US" sz="1050" b="1" spc="-100" dirty="0" err="1" smtClean="0"/>
          </a:p>
        </p:txBody>
      </p:sp>
      <p:sp>
        <p:nvSpPr>
          <p:cNvPr id="19" name="타원 18"/>
          <p:cNvSpPr/>
          <p:nvPr/>
        </p:nvSpPr>
        <p:spPr>
          <a:xfrm>
            <a:off x="6271422" y="344783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4</a:t>
            </a:r>
            <a:endParaRPr lang="ko-KR" altLang="en-US" sz="1050" b="1" spc="-100" dirty="0" err="1" smtClean="0"/>
          </a:p>
        </p:txBody>
      </p:sp>
      <p:sp>
        <p:nvSpPr>
          <p:cNvPr id="23" name="직사각형 22"/>
          <p:cNvSpPr/>
          <p:nvPr/>
        </p:nvSpPr>
        <p:spPr>
          <a:xfrm>
            <a:off x="6781836" y="1444641"/>
            <a:ext cx="1355556" cy="630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7" name="직사각형 26"/>
          <p:cNvSpPr/>
          <p:nvPr/>
        </p:nvSpPr>
        <p:spPr>
          <a:xfrm>
            <a:off x="6557718" y="3072375"/>
            <a:ext cx="1355556" cy="11109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24980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28</a:t>
            </a:fld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58867" y="2339983"/>
            <a:ext cx="5615873" cy="1015663"/>
          </a:xfrm>
          <a:prstGeom prst="rect">
            <a:avLst/>
          </a:prstGeom>
          <a:noFill/>
        </p:spPr>
        <p:txBody>
          <a:bodyPr wrap="square" lIns="81000" rtlCol="0" anchor="t">
            <a:spAutoFit/>
          </a:bodyPr>
          <a:lstStyle/>
          <a:p>
            <a:pPr algn="ctr"/>
            <a:r>
              <a:rPr lang="en-US" altLang="ko-KR" sz="6000" b="1" spc="-6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THANK YOU</a:t>
            </a:r>
            <a:endParaRPr lang="ko-KR" altLang="en-US" sz="6000" spc="-6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2156291" y="5719558"/>
            <a:ext cx="4708968" cy="307781"/>
            <a:chOff x="3069178" y="5760192"/>
            <a:chExt cx="6278615" cy="410375"/>
          </a:xfrm>
        </p:grpSpPr>
        <p:grpSp>
          <p:nvGrpSpPr>
            <p:cNvPr id="6" name="그룹 5"/>
            <p:cNvGrpSpPr/>
            <p:nvPr/>
          </p:nvGrpSpPr>
          <p:grpSpPr>
            <a:xfrm>
              <a:off x="3069178" y="5760192"/>
              <a:ext cx="6278615" cy="410375"/>
              <a:chOff x="3137521" y="5440477"/>
              <a:chExt cx="6278615" cy="4103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137521" y="5440477"/>
                <a:ext cx="1787236" cy="410370"/>
              </a:xfrm>
              <a:prstGeom prst="rect">
                <a:avLst/>
              </a:prstGeom>
              <a:noFill/>
            </p:spPr>
            <p:txBody>
              <a:bodyPr wrap="square" lIns="81000" rtlCol="0" anchor="t">
                <a:spAutoFit/>
              </a:bodyPr>
              <a:lstStyle/>
              <a:p>
                <a:pPr algn="ctr"/>
                <a:r>
                  <a:rPr lang="ko-KR" altLang="en-US" sz="1400" b="1" spc="-6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㈜</a:t>
                </a:r>
                <a:r>
                  <a:rPr lang="ko-KR" altLang="en-US" sz="1400" b="1" spc="-60" dirty="0" err="1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맑은 고딕" panose="020B0503020000020004" pitchFamily="50" charset="-127"/>
                    <a:ea typeface="맑은 고딕" panose="020B0503020000020004" pitchFamily="50" charset="-127"/>
                  </a:rPr>
                  <a:t>파이오링크</a:t>
                </a:r>
                <a:endParaRPr lang="ko-KR" altLang="en-US" sz="1400" b="1" spc="-6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077900" y="5440483"/>
                <a:ext cx="1787236" cy="410369"/>
              </a:xfrm>
              <a:prstGeom prst="rect">
                <a:avLst/>
              </a:prstGeom>
              <a:noFill/>
            </p:spPr>
            <p:txBody>
              <a:bodyPr wrap="square" lIns="81000" rtlCol="0" anchor="t">
                <a:spAutoFit/>
              </a:bodyPr>
              <a:lstStyle/>
              <a:p>
                <a:pPr algn="ctr"/>
                <a:r>
                  <a:rPr lang="en-US" altLang="ko-KR" sz="1400" spc="-6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ea typeface="맑은 고딕" panose="020B0503020000020004" pitchFamily="50" charset="-127"/>
                    <a:cs typeface="Arial" panose="020B0604020202020204" pitchFamily="34" charset="0"/>
                  </a:rPr>
                  <a:t>02-2025-6900</a:t>
                </a:r>
                <a:endParaRPr lang="ko-KR" altLang="en-US" sz="1400" spc="-60" dirty="0">
                  <a:ln>
                    <a:solidFill>
                      <a:schemeClr val="tx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Arial" panose="020B0604020202020204" pitchFamily="34" charset="0"/>
                  <a:ea typeface="맑은 고딕" panose="020B0503020000020004" pitchFamily="50" charset="-127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56169" y="5440483"/>
                <a:ext cx="2259967" cy="410369"/>
              </a:xfrm>
              <a:prstGeom prst="rect">
                <a:avLst/>
              </a:prstGeom>
              <a:noFill/>
            </p:spPr>
            <p:txBody>
              <a:bodyPr wrap="square" lIns="81000" rtlCol="0" anchor="t">
                <a:spAutoFit/>
              </a:bodyPr>
              <a:lstStyle/>
              <a:p>
                <a:pPr algn="ctr"/>
                <a:r>
                  <a:rPr lang="en-US" altLang="ko-KR" sz="1400" spc="-60" dirty="0">
                    <a:ln>
                      <a:solidFill>
                        <a:schemeClr val="tx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www.PIOLINK.com</a:t>
                </a:r>
              </a:p>
            </p:txBody>
          </p:sp>
        </p:grp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978593" y="5833879"/>
              <a:ext cx="205694" cy="244701"/>
            </a:xfrm>
            <a:custGeom>
              <a:avLst/>
              <a:gdLst>
                <a:gd name="T0" fmla="*/ 239 w 307"/>
                <a:gd name="T1" fmla="*/ 227 h 366"/>
                <a:gd name="T2" fmla="*/ 201 w 307"/>
                <a:gd name="T3" fmla="*/ 263 h 366"/>
                <a:gd name="T4" fmla="*/ 88 w 307"/>
                <a:gd name="T5" fmla="*/ 111 h 366"/>
                <a:gd name="T6" fmla="*/ 136 w 307"/>
                <a:gd name="T7" fmla="*/ 84 h 366"/>
                <a:gd name="T8" fmla="*/ 92 w 307"/>
                <a:gd name="T9" fmla="*/ 0 h 366"/>
                <a:gd name="T10" fmla="*/ 10 w 307"/>
                <a:gd name="T11" fmla="*/ 84 h 366"/>
                <a:gd name="T12" fmla="*/ 211 w 307"/>
                <a:gd name="T13" fmla="*/ 350 h 366"/>
                <a:gd name="T14" fmla="*/ 307 w 307"/>
                <a:gd name="T15" fmla="*/ 299 h 366"/>
                <a:gd name="T16" fmla="*/ 239 w 307"/>
                <a:gd name="T17" fmla="*/ 227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7" h="366">
                  <a:moveTo>
                    <a:pt x="239" y="227"/>
                  </a:moveTo>
                  <a:cubicBezTo>
                    <a:pt x="220" y="233"/>
                    <a:pt x="207" y="245"/>
                    <a:pt x="201" y="263"/>
                  </a:cubicBezTo>
                  <a:cubicBezTo>
                    <a:pt x="88" y="111"/>
                    <a:pt x="88" y="111"/>
                    <a:pt x="88" y="111"/>
                  </a:cubicBezTo>
                  <a:cubicBezTo>
                    <a:pt x="107" y="108"/>
                    <a:pt x="124" y="100"/>
                    <a:pt x="136" y="84"/>
                  </a:cubicBezTo>
                  <a:cubicBezTo>
                    <a:pt x="130" y="52"/>
                    <a:pt x="112" y="22"/>
                    <a:pt x="92" y="0"/>
                  </a:cubicBezTo>
                  <a:cubicBezTo>
                    <a:pt x="54" y="0"/>
                    <a:pt x="0" y="42"/>
                    <a:pt x="10" y="84"/>
                  </a:cubicBezTo>
                  <a:cubicBezTo>
                    <a:pt x="26" y="153"/>
                    <a:pt x="137" y="322"/>
                    <a:pt x="211" y="350"/>
                  </a:cubicBezTo>
                  <a:cubicBezTo>
                    <a:pt x="255" y="366"/>
                    <a:pt x="287" y="333"/>
                    <a:pt x="307" y="299"/>
                  </a:cubicBezTo>
                  <a:cubicBezTo>
                    <a:pt x="304" y="273"/>
                    <a:pt x="247" y="224"/>
                    <a:pt x="239" y="22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 spc="-60"/>
            </a:p>
          </p:txBody>
        </p:sp>
        <p:sp>
          <p:nvSpPr>
            <p:cNvPr id="8" name="Freeform 13"/>
            <p:cNvSpPr>
              <a:spLocks noEditPoints="1"/>
            </p:cNvSpPr>
            <p:nvPr/>
          </p:nvSpPr>
          <p:spPr bwMode="auto">
            <a:xfrm>
              <a:off x="6936300" y="5817270"/>
              <a:ext cx="271268" cy="233557"/>
            </a:xfrm>
            <a:custGeom>
              <a:avLst/>
              <a:gdLst>
                <a:gd name="T0" fmla="*/ 316 w 633"/>
                <a:gd name="T1" fmla="*/ 0 h 545"/>
                <a:gd name="T2" fmla="*/ 0 w 633"/>
                <a:gd name="T3" fmla="*/ 313 h 545"/>
                <a:gd name="T4" fmla="*/ 38 w 633"/>
                <a:gd name="T5" fmla="*/ 351 h 545"/>
                <a:gd name="T6" fmla="*/ 318 w 633"/>
                <a:gd name="T7" fmla="*/ 74 h 545"/>
                <a:gd name="T8" fmla="*/ 595 w 633"/>
                <a:gd name="T9" fmla="*/ 351 h 545"/>
                <a:gd name="T10" fmla="*/ 633 w 633"/>
                <a:gd name="T11" fmla="*/ 313 h 545"/>
                <a:gd name="T12" fmla="*/ 318 w 633"/>
                <a:gd name="T13" fmla="*/ 0 h 545"/>
                <a:gd name="T14" fmla="*/ 316 w 633"/>
                <a:gd name="T15" fmla="*/ 0 h 545"/>
                <a:gd name="T16" fmla="*/ 316 w 633"/>
                <a:gd name="T17" fmla="*/ 0 h 545"/>
                <a:gd name="T18" fmla="*/ 316 w 633"/>
                <a:gd name="T19" fmla="*/ 131 h 545"/>
                <a:gd name="T20" fmla="*/ 543 w 633"/>
                <a:gd name="T21" fmla="*/ 353 h 545"/>
                <a:gd name="T22" fmla="*/ 543 w 633"/>
                <a:gd name="T23" fmla="*/ 545 h 545"/>
                <a:gd name="T24" fmla="*/ 397 w 633"/>
                <a:gd name="T25" fmla="*/ 545 h 545"/>
                <a:gd name="T26" fmla="*/ 397 w 633"/>
                <a:gd name="T27" fmla="*/ 337 h 545"/>
                <a:gd name="T28" fmla="*/ 241 w 633"/>
                <a:gd name="T29" fmla="*/ 337 h 545"/>
                <a:gd name="T30" fmla="*/ 241 w 633"/>
                <a:gd name="T31" fmla="*/ 545 h 545"/>
                <a:gd name="T32" fmla="*/ 98 w 633"/>
                <a:gd name="T33" fmla="*/ 545 h 545"/>
                <a:gd name="T34" fmla="*/ 98 w 633"/>
                <a:gd name="T35" fmla="*/ 349 h 545"/>
                <a:gd name="T36" fmla="*/ 316 w 633"/>
                <a:gd name="T37" fmla="*/ 131 h 545"/>
                <a:gd name="T38" fmla="*/ 316 w 633"/>
                <a:gd name="T39" fmla="*/ 131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33" h="545">
                  <a:moveTo>
                    <a:pt x="316" y="0"/>
                  </a:moveTo>
                  <a:lnTo>
                    <a:pt x="0" y="313"/>
                  </a:lnTo>
                  <a:lnTo>
                    <a:pt x="38" y="351"/>
                  </a:lnTo>
                  <a:lnTo>
                    <a:pt x="318" y="74"/>
                  </a:lnTo>
                  <a:lnTo>
                    <a:pt x="595" y="351"/>
                  </a:lnTo>
                  <a:lnTo>
                    <a:pt x="633" y="313"/>
                  </a:lnTo>
                  <a:lnTo>
                    <a:pt x="318" y="0"/>
                  </a:lnTo>
                  <a:lnTo>
                    <a:pt x="316" y="0"/>
                  </a:lnTo>
                  <a:lnTo>
                    <a:pt x="316" y="0"/>
                  </a:lnTo>
                  <a:close/>
                  <a:moveTo>
                    <a:pt x="316" y="131"/>
                  </a:moveTo>
                  <a:lnTo>
                    <a:pt x="543" y="353"/>
                  </a:lnTo>
                  <a:lnTo>
                    <a:pt x="543" y="545"/>
                  </a:lnTo>
                  <a:lnTo>
                    <a:pt x="397" y="545"/>
                  </a:lnTo>
                  <a:lnTo>
                    <a:pt x="397" y="337"/>
                  </a:lnTo>
                  <a:lnTo>
                    <a:pt x="241" y="337"/>
                  </a:lnTo>
                  <a:lnTo>
                    <a:pt x="241" y="545"/>
                  </a:lnTo>
                  <a:lnTo>
                    <a:pt x="98" y="545"/>
                  </a:lnTo>
                  <a:lnTo>
                    <a:pt x="98" y="349"/>
                  </a:lnTo>
                  <a:lnTo>
                    <a:pt x="316" y="131"/>
                  </a:lnTo>
                  <a:lnTo>
                    <a:pt x="316" y="1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400" spc="-60"/>
            </a:p>
          </p:txBody>
        </p:sp>
      </p:grpSp>
    </p:spTree>
    <p:extLst>
      <p:ext uri="{BB962C8B-B14F-4D97-AF65-F5344CB8AC3E}">
        <p14:creationId xmlns:p14="http://schemas.microsoft.com/office/powerpoint/2010/main" val="3216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524" y="1350816"/>
            <a:ext cx="2904805" cy="224284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3" y="1340127"/>
            <a:ext cx="4099354" cy="220826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3602761"/>
            <a:ext cx="8208000" cy="2917309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3604038"/>
            <a:ext cx="8588072" cy="2727297"/>
          </a:xfrm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WEBFRONT-KS </a:t>
            </a:r>
            <a:r>
              <a:rPr lang="ko-KR" altLang="en-US" sz="1400" smtClean="0">
                <a:solidFill>
                  <a:srgbClr val="0282AA"/>
                </a:solidFill>
              </a:rPr>
              <a:t>웹 </a:t>
            </a:r>
            <a:r>
              <a:rPr lang="en-US" altLang="ko-KR" sz="1400" dirty="0" smtClean="0">
                <a:solidFill>
                  <a:srgbClr val="0282AA"/>
                </a:solidFill>
              </a:rPr>
              <a:t>UI</a:t>
            </a:r>
            <a:r>
              <a:rPr lang="ko-KR" altLang="en-US" sz="1400" smtClean="0">
                <a:solidFill>
                  <a:srgbClr val="0282AA"/>
                </a:solidFill>
              </a:rPr>
              <a:t>에 로그인한다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TOAST </a:t>
            </a:r>
            <a:r>
              <a:rPr lang="en-US" altLang="ko-KR" sz="1400" dirty="0"/>
              <a:t>Cloud </a:t>
            </a:r>
            <a:r>
              <a:rPr lang="ko-KR" altLang="en-US" sz="1400"/>
              <a:t>콘솔에서 </a:t>
            </a:r>
            <a:r>
              <a:rPr lang="en-US" altLang="ko-KR" sz="1400" dirty="0"/>
              <a:t>Instance </a:t>
            </a:r>
            <a:r>
              <a:rPr lang="ko-KR" altLang="en-US" sz="1400"/>
              <a:t>이름과 </a:t>
            </a:r>
            <a:r>
              <a:rPr lang="en-US" altLang="ko-KR" sz="1400" dirty="0"/>
              <a:t>Floating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주소를 확인한다</a:t>
            </a:r>
            <a:r>
              <a:rPr lang="en-US" altLang="ko-KR" sz="1400" dirty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웹 브라우저의 주소 입력란에 </a:t>
            </a:r>
            <a:r>
              <a:rPr lang="en-US" altLang="ko-KR" sz="1400" dirty="0"/>
              <a:t>Floating</a:t>
            </a:r>
            <a:r>
              <a:rPr lang="ko-KR" altLang="en-US" sz="1400"/>
              <a:t> </a:t>
            </a:r>
            <a:r>
              <a:rPr lang="en-US" altLang="ko-KR" sz="1400" dirty="0"/>
              <a:t>IP</a:t>
            </a:r>
            <a:r>
              <a:rPr lang="en-US" altLang="ko-KR" sz="1400" dirty="0" smtClean="0"/>
              <a:t> </a:t>
            </a:r>
            <a:r>
              <a:rPr lang="ko-KR" altLang="en-US" sz="1400" smtClean="0"/>
              <a:t>주소를 입력한다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pPr marL="540000" lvl="1">
              <a:spcBef>
                <a:spcPts val="600"/>
              </a:spcBef>
            </a:pPr>
            <a:r>
              <a:rPr lang="en-US" altLang="ko-KR" sz="1200" dirty="0"/>
              <a:t>h</a:t>
            </a:r>
            <a:r>
              <a:rPr lang="en-US" altLang="ko-KR" sz="1200" dirty="0" smtClean="0"/>
              <a:t>ttps://133.186.x.y:8443</a:t>
            </a:r>
          </a:p>
          <a:p>
            <a:pPr marL="360000" lvl="1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ko-KR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로그인 화면에서 로그인 </a:t>
            </a:r>
            <a:r>
              <a: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정보를 입력한다</a:t>
            </a:r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pPr marL="540000" lvl="1">
              <a:spcBef>
                <a:spcPts val="400"/>
              </a:spcBef>
            </a:pPr>
            <a:r>
              <a:rPr lang="en-US" altLang="ko-KR" sz="1200" dirty="0" smtClean="0"/>
              <a:t>ID</a:t>
            </a:r>
            <a:r>
              <a:rPr lang="en-US" altLang="ko-KR" sz="1200" dirty="0"/>
              <a:t>: </a:t>
            </a:r>
            <a:r>
              <a:rPr lang="en-US" altLang="ko-KR" sz="1200" dirty="0" err="1"/>
              <a:t>wfadmin</a:t>
            </a:r>
            <a:endParaRPr lang="en-US" altLang="ko-KR" sz="1200" dirty="0"/>
          </a:p>
          <a:p>
            <a:pPr marL="540000" lvl="1">
              <a:spcBef>
                <a:spcPts val="400"/>
              </a:spcBef>
            </a:pPr>
            <a:r>
              <a:rPr lang="en-US" altLang="ko-KR" sz="1200" dirty="0"/>
              <a:t>Password: </a:t>
            </a:r>
            <a:r>
              <a:rPr lang="ko-KR" altLang="en-US" sz="1200"/>
              <a:t>고정 </a:t>
            </a:r>
            <a:r>
              <a:rPr lang="ko-KR" altLang="en-US" sz="1200" smtClean="0"/>
              <a:t>패스워드</a:t>
            </a:r>
            <a:r>
              <a:rPr lang="en-US" altLang="ko-KR" sz="1200" b="1" i="1" dirty="0" smtClean="0"/>
              <a:t>”</a:t>
            </a:r>
            <a:r>
              <a:rPr lang="en-US" altLang="ko-KR" sz="1200" b="1" i="1" dirty="0" smtClean="0">
                <a:solidFill>
                  <a:srgbClr val="0070C0"/>
                </a:solidFill>
              </a:rPr>
              <a:t>waf12!@</a:t>
            </a:r>
            <a:r>
              <a:rPr lang="en-US" altLang="ko-KR" sz="1200" b="1" i="1" dirty="0" smtClean="0"/>
              <a:t>”</a:t>
            </a:r>
            <a:r>
              <a:rPr lang="ko-KR" altLang="en-US" sz="1200" smtClean="0"/>
              <a:t>에 </a:t>
            </a:r>
            <a:r>
              <a:rPr lang="ko-KR" altLang="en-US" sz="1200" b="1" i="1" smtClean="0">
                <a:solidFill>
                  <a:srgbClr val="0070C0"/>
                </a:solidFill>
              </a:rPr>
              <a:t>인스턴스 이름</a:t>
            </a:r>
            <a:r>
              <a:rPr lang="en-US" altLang="ko-KR" sz="1200" dirty="0" smtClean="0"/>
              <a:t>(</a:t>
            </a:r>
            <a:r>
              <a:rPr lang="ko-KR" altLang="en-US" sz="1200"/>
              <a:t>최대 </a:t>
            </a:r>
            <a:r>
              <a:rPr lang="en-US" altLang="ko-KR" sz="1200" dirty="0"/>
              <a:t>5</a:t>
            </a:r>
            <a:r>
              <a:rPr lang="ko-KR" altLang="en-US" sz="1200"/>
              <a:t>자</a:t>
            </a:r>
            <a:r>
              <a:rPr lang="en-US" altLang="ko-KR" sz="1200" dirty="0" smtClean="0"/>
              <a:t>)</a:t>
            </a:r>
            <a:r>
              <a:rPr lang="ko-KR" altLang="en-US" sz="1200" smtClean="0"/>
              <a:t>을 </a:t>
            </a:r>
            <a:r>
              <a:rPr lang="ko-KR" altLang="en-US" sz="1200"/>
              <a:t>결합한 문자열</a:t>
            </a:r>
          </a:p>
          <a:p>
            <a:pPr lvl="2">
              <a:spcBef>
                <a:spcPts val="400"/>
              </a:spcBef>
            </a:pPr>
            <a:r>
              <a:rPr lang="ko-KR" altLang="en-US" sz="1200" dirty="0" err="1" smtClean="0"/>
              <a:t>인스턴스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이름이 </a:t>
            </a:r>
            <a:r>
              <a:rPr lang="en-US" altLang="ko-KR" sz="1200" dirty="0"/>
              <a:t>5</a:t>
            </a:r>
            <a:r>
              <a:rPr lang="ko-KR" altLang="en-US" sz="1200"/>
              <a:t>자 이상인 경우</a:t>
            </a:r>
            <a:r>
              <a:rPr lang="en-US" altLang="ko-KR" sz="1200" dirty="0"/>
              <a:t>: </a:t>
            </a:r>
            <a:r>
              <a:rPr lang="en-US" altLang="ko-KR" sz="1200" b="1" i="1" dirty="0">
                <a:solidFill>
                  <a:srgbClr val="0070C0"/>
                </a:solidFill>
              </a:rPr>
              <a:t>waf12!@ </a:t>
            </a:r>
            <a:r>
              <a:rPr lang="en-US" altLang="ko-KR" sz="1200" dirty="0"/>
              <a:t>+ </a:t>
            </a:r>
            <a:r>
              <a:rPr lang="ko-KR" altLang="en-US" sz="1200" b="1" i="1">
                <a:solidFill>
                  <a:srgbClr val="0070C0"/>
                </a:solidFill>
              </a:rPr>
              <a:t>인스턴스이름 앞</a:t>
            </a:r>
            <a:r>
              <a:rPr lang="en-US" altLang="ko-KR" sz="1200" b="1" i="1" dirty="0">
                <a:solidFill>
                  <a:srgbClr val="0070C0"/>
                </a:solidFill>
              </a:rPr>
              <a:t>5</a:t>
            </a:r>
            <a:r>
              <a:rPr lang="ko-KR" altLang="en-US" sz="1200" b="1" i="1" smtClean="0">
                <a:solidFill>
                  <a:srgbClr val="0070C0"/>
                </a:solidFill>
              </a:rPr>
              <a:t>자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smtClean="0"/>
              <a:t>예</a:t>
            </a:r>
            <a:r>
              <a:rPr lang="en-US" altLang="ko-KR" sz="1200" dirty="0"/>
              <a:t>) </a:t>
            </a:r>
            <a:r>
              <a:rPr lang="en-US" altLang="ko-KR" sz="1200" dirty="0" err="1"/>
              <a:t>webfirewall</a:t>
            </a:r>
            <a:r>
              <a:rPr lang="en-US" altLang="ko-KR" sz="1200" dirty="0"/>
              <a:t> : </a:t>
            </a:r>
            <a:r>
              <a:rPr lang="en-US" altLang="ko-KR" sz="1200" dirty="0">
                <a:solidFill>
                  <a:srgbClr val="0070C0"/>
                </a:solidFill>
              </a:rPr>
              <a:t>waf12!@</a:t>
            </a:r>
            <a:r>
              <a:rPr lang="en-US" altLang="ko-KR" sz="1200" dirty="0" err="1">
                <a:solidFill>
                  <a:srgbClr val="0070C0"/>
                </a:solidFill>
              </a:rPr>
              <a:t>webfi</a:t>
            </a:r>
            <a:endParaRPr lang="en-US" altLang="ko-KR" sz="1200" dirty="0">
              <a:solidFill>
                <a:srgbClr val="0070C0"/>
              </a:solidFill>
            </a:endParaRPr>
          </a:p>
          <a:p>
            <a:pPr lvl="2">
              <a:spcBef>
                <a:spcPts val="400"/>
              </a:spcBef>
            </a:pPr>
            <a:r>
              <a:rPr lang="ko-KR" altLang="en-US" sz="1200" dirty="0" err="1" smtClean="0"/>
              <a:t>인스턴스</a:t>
            </a:r>
            <a:r>
              <a:rPr lang="ko-KR" altLang="en-US" sz="1200" dirty="0" smtClean="0"/>
              <a:t> </a:t>
            </a:r>
            <a:r>
              <a:rPr lang="ko-KR" altLang="en-US" sz="1200" dirty="0"/>
              <a:t>이름이 </a:t>
            </a:r>
            <a:r>
              <a:rPr lang="en-US" altLang="ko-KR" sz="1200" dirty="0"/>
              <a:t>5</a:t>
            </a:r>
            <a:r>
              <a:rPr lang="ko-KR" altLang="en-US" sz="1200"/>
              <a:t>자 미만인 경우</a:t>
            </a:r>
            <a:r>
              <a:rPr lang="en-US" altLang="ko-KR" sz="1200" dirty="0"/>
              <a:t>: </a:t>
            </a:r>
            <a:r>
              <a:rPr lang="en-US" altLang="ko-KR" sz="1200" b="1" i="1" dirty="0">
                <a:solidFill>
                  <a:srgbClr val="0070C0"/>
                </a:solidFill>
              </a:rPr>
              <a:t>waf12!@ </a:t>
            </a:r>
            <a:r>
              <a:rPr lang="en-US" altLang="ko-KR" sz="1200" dirty="0"/>
              <a:t>+ </a:t>
            </a:r>
            <a:r>
              <a:rPr lang="ko-KR" altLang="en-US" sz="1200" b="1" i="1" smtClean="0">
                <a:solidFill>
                  <a:srgbClr val="0070C0"/>
                </a:solidFill>
              </a:rPr>
              <a:t>인스턴스이름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smtClean="0"/>
              <a:t>예</a:t>
            </a:r>
            <a:r>
              <a:rPr lang="en-US" altLang="ko-KR" sz="1200" dirty="0"/>
              <a:t>1) </a:t>
            </a:r>
            <a:r>
              <a:rPr lang="en-US" altLang="ko-KR" sz="1200" dirty="0" err="1"/>
              <a:t>wafw</a:t>
            </a:r>
            <a:r>
              <a:rPr lang="en-US" altLang="ko-KR" sz="1200" dirty="0"/>
              <a:t>: </a:t>
            </a:r>
            <a:r>
              <a:rPr lang="en-US" altLang="ko-KR" sz="1200" dirty="0">
                <a:solidFill>
                  <a:srgbClr val="0070C0"/>
                </a:solidFill>
              </a:rPr>
              <a:t>waf12!@</a:t>
            </a:r>
            <a:r>
              <a:rPr lang="en-US" altLang="ko-KR" sz="1200" dirty="0" err="1" smtClean="0">
                <a:solidFill>
                  <a:srgbClr val="0070C0"/>
                </a:solidFill>
              </a:rPr>
              <a:t>wafw</a:t>
            </a:r>
            <a:r>
              <a:rPr lang="en-US" altLang="ko-KR" sz="1200" dirty="0" smtClean="0"/>
              <a:t/>
            </a:r>
            <a:br>
              <a:rPr lang="en-US" altLang="ko-KR" sz="1200" dirty="0" smtClean="0"/>
            </a:br>
            <a:r>
              <a:rPr lang="ko-KR" altLang="en-US" sz="1200" smtClean="0"/>
              <a:t>예</a:t>
            </a:r>
            <a:r>
              <a:rPr lang="en-US" altLang="ko-KR" sz="1200" dirty="0"/>
              <a:t>2) w: </a:t>
            </a:r>
            <a:r>
              <a:rPr lang="en-US" altLang="ko-KR" sz="1200" dirty="0">
                <a:solidFill>
                  <a:srgbClr val="0070C0"/>
                </a:solidFill>
              </a:rPr>
              <a:t>waf12!@w</a:t>
            </a:r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1. Login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4675774" y="2189571"/>
            <a:ext cx="468000" cy="581803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8" name="직사각형 7"/>
          <p:cNvSpPr/>
          <p:nvPr/>
        </p:nvSpPr>
        <p:spPr>
          <a:xfrm>
            <a:off x="2007520" y="2978255"/>
            <a:ext cx="809654" cy="46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1" name="직사각형 10"/>
          <p:cNvSpPr/>
          <p:nvPr/>
        </p:nvSpPr>
        <p:spPr>
          <a:xfrm>
            <a:off x="3655715" y="3005414"/>
            <a:ext cx="751058" cy="46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3" name="TextBox 12"/>
          <p:cNvSpPr txBox="1"/>
          <p:nvPr/>
        </p:nvSpPr>
        <p:spPr>
          <a:xfrm>
            <a:off x="1427665" y="3016487"/>
            <a:ext cx="812179" cy="400110"/>
          </a:xfrm>
          <a:prstGeom prst="rect">
            <a:avLst/>
          </a:prstGeom>
          <a:noFill/>
        </p:spPr>
        <p:txBody>
          <a:bodyPr wrap="square" lIns="72000" rIns="72000" rtlCol="0" anchor="t">
            <a:spAutoFit/>
          </a:bodyPr>
          <a:lstStyle/>
          <a:p>
            <a:r>
              <a:rPr lang="en-US" altLang="ko-KR" sz="100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Instance</a:t>
            </a:r>
          </a:p>
          <a:p>
            <a:r>
              <a:rPr lang="ko-KR" altLang="en-US" sz="100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이름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8731" y="3060840"/>
            <a:ext cx="757749" cy="430887"/>
          </a:xfrm>
          <a:prstGeom prst="rect">
            <a:avLst/>
          </a:prstGeom>
          <a:noFill/>
        </p:spPr>
        <p:txBody>
          <a:bodyPr wrap="square" lIns="72000" rIns="72000" rtlCol="0" anchor="t">
            <a:spAutoFit/>
          </a:bodyPr>
          <a:lstStyle/>
          <a:p>
            <a:r>
              <a:rPr lang="en-US" altLang="ko-KR" sz="105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Floating IP </a:t>
            </a:r>
            <a:r>
              <a:rPr lang="ko-KR" altLang="en-US" sz="105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주소</a:t>
            </a:r>
          </a:p>
        </p:txBody>
      </p:sp>
      <p:sp>
        <p:nvSpPr>
          <p:cNvPr id="24" name="타원 23"/>
          <p:cNvSpPr/>
          <p:nvPr/>
        </p:nvSpPr>
        <p:spPr>
          <a:xfrm>
            <a:off x="1295011" y="305939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5" name="타원 24"/>
          <p:cNvSpPr/>
          <p:nvPr/>
        </p:nvSpPr>
        <p:spPr>
          <a:xfrm>
            <a:off x="4899782" y="140513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sp>
        <p:nvSpPr>
          <p:cNvPr id="26" name="타원 25"/>
          <p:cNvSpPr/>
          <p:nvPr/>
        </p:nvSpPr>
        <p:spPr>
          <a:xfrm>
            <a:off x="6495736" y="268071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3</a:t>
            </a:r>
            <a:endParaRPr lang="ko-KR" altLang="en-US" sz="1050" b="1" spc="-100" dirty="0" err="1" smtClean="0"/>
          </a:p>
        </p:txBody>
      </p:sp>
      <p:sp>
        <p:nvSpPr>
          <p:cNvPr id="5" name="TextBox 4"/>
          <p:cNvSpPr txBox="1"/>
          <p:nvPr/>
        </p:nvSpPr>
        <p:spPr>
          <a:xfrm>
            <a:off x="5144994" y="1425323"/>
            <a:ext cx="1404000" cy="1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72000" rIns="72000" rtlCol="0" anchor="ctr">
            <a:spAutoFit/>
          </a:bodyPr>
          <a:lstStyle/>
          <a:p>
            <a:r>
              <a:rPr lang="en-US" altLang="ko-KR" sz="1050" b="1" spc="-8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F0000"/>
                </a:solidFill>
                <a:ea typeface="+mj-ea"/>
              </a:rPr>
              <a:t>https://133.186.x.y:8443</a:t>
            </a:r>
            <a:endParaRPr lang="ko-KR" altLang="en-US" sz="1050" b="1" spc="-80" dirty="0" smtClean="0">
              <a:ln>
                <a:solidFill>
                  <a:schemeClr val="tx1">
                    <a:alpha val="0"/>
                  </a:schemeClr>
                </a:solidFill>
              </a:ln>
              <a:solidFill>
                <a:srgbClr val="FF0000"/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52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4" y="1377031"/>
            <a:ext cx="7607909" cy="278788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247744"/>
            <a:ext cx="8208000" cy="2272326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417600" y="4282642"/>
            <a:ext cx="8588072" cy="2111765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ko-KR" altLang="en-US" sz="1400" dirty="0" err="1" smtClean="0">
                <a:solidFill>
                  <a:srgbClr val="0282AA"/>
                </a:solidFill>
              </a:rPr>
              <a:t>로그인을</a:t>
            </a:r>
            <a:r>
              <a:rPr lang="ko-KR" altLang="en-US" sz="1400" dirty="0" smtClean="0">
                <a:solidFill>
                  <a:srgbClr val="0282AA"/>
                </a:solidFill>
              </a:rPr>
              <a:t> 완료한 후 어플리케이션을 변경한다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좌측 메뉴 화면 우측 의        </a:t>
            </a:r>
            <a:r>
              <a:rPr lang="en-US" altLang="ko-KR" sz="1400" dirty="0" smtClean="0"/>
              <a:t>   </a:t>
            </a:r>
            <a:r>
              <a:rPr lang="ko-KR" altLang="en-US" sz="1400" dirty="0" smtClean="0"/>
              <a:t>아이콘을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어플리케이션 리스트 </a:t>
            </a:r>
            <a:r>
              <a:rPr lang="ko-KR" altLang="en-US" sz="1400" dirty="0"/>
              <a:t>화면에서 </a:t>
            </a:r>
            <a:r>
              <a:rPr lang="en-US" altLang="ko-KR" sz="1400" dirty="0" smtClean="0"/>
              <a:t>“</a:t>
            </a:r>
            <a:r>
              <a:rPr lang="en-US" altLang="ko-KR" sz="1400" dirty="0" smtClean="0">
                <a:solidFill>
                  <a:srgbClr val="0070C0"/>
                </a:solidFill>
              </a:rPr>
              <a:t>http</a:t>
            </a:r>
            <a:r>
              <a:rPr lang="en-US" altLang="ko-KR" sz="1400" dirty="0" smtClean="0"/>
              <a:t>” </a:t>
            </a:r>
            <a:r>
              <a:rPr lang="ko-KR" altLang="en-US" sz="1400" dirty="0"/>
              <a:t>를 </a:t>
            </a:r>
            <a:r>
              <a:rPr lang="ko-KR" altLang="en-US" sz="1400" dirty="0" smtClean="0"/>
              <a:t>선택한다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4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Step 2. </a:t>
            </a:r>
            <a:r>
              <a:rPr lang="ko-KR" altLang="en-US" smtClean="0"/>
              <a:t>어플리케이션 선택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961551"/>
              </p:ext>
            </p:extLst>
          </p:nvPr>
        </p:nvGraphicFramePr>
        <p:xfrm>
          <a:off x="624094" y="5311124"/>
          <a:ext cx="7920000" cy="979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79027">
                <a:tc>
                  <a:txBody>
                    <a:bodyPr/>
                    <a:lstStyle/>
                    <a:p>
                      <a:pPr marL="7200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참고</a:t>
                      </a:r>
                      <a:endParaRPr lang="en-US" altLang="ko-KR" sz="1200" b="1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52000" indent="-1800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어플리케이션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“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http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”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는 미리 정의된 템플릿이며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사용자가 웹 서버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IP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주소만 변경하면 바로 사용할 수 있습니다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ko-KR" altLang="en-US" sz="1200" b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marL="252000" indent="-180000" latinLnBrk="1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제공된 템플릿과 다른 설정의 어플리케이션을 추가하려면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[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WEBFRONT-KS</a:t>
                      </a:r>
                      <a:r>
                        <a:rPr lang="en-US" altLang="ko-KR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시스템 구성 설명서 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</a:t>
                      </a:r>
                      <a:r>
                        <a:rPr lang="en-US" altLang="ko-KR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제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장 애플리게이션 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 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애플리케이션 관리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]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절을 참조합니다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직사각형 19"/>
          <p:cNvSpPr/>
          <p:nvPr/>
        </p:nvSpPr>
        <p:spPr>
          <a:xfrm>
            <a:off x="1789487" y="1973800"/>
            <a:ext cx="252000" cy="216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40" name="Freeform 668"/>
          <p:cNvSpPr>
            <a:spLocks noChangeAspect="1" noEditPoints="1"/>
          </p:cNvSpPr>
          <p:nvPr/>
        </p:nvSpPr>
        <p:spPr bwMode="auto">
          <a:xfrm>
            <a:off x="682454" y="5427993"/>
            <a:ext cx="86400" cy="147658"/>
          </a:xfrm>
          <a:custGeom>
            <a:avLst/>
            <a:gdLst/>
            <a:ahLst/>
            <a:cxnLst>
              <a:cxn ang="0">
                <a:pos x="212" y="72"/>
              </a:cxn>
              <a:cxn ang="0">
                <a:pos x="206" y="98"/>
              </a:cxn>
              <a:cxn ang="0">
                <a:pos x="188" y="122"/>
              </a:cxn>
              <a:cxn ang="0">
                <a:pos x="176" y="132"/>
              </a:cxn>
              <a:cxn ang="0">
                <a:pos x="148" y="142"/>
              </a:cxn>
              <a:cxn ang="0">
                <a:pos x="132" y="144"/>
              </a:cxn>
              <a:cxn ang="0">
                <a:pos x="102" y="138"/>
              </a:cxn>
              <a:cxn ang="0">
                <a:pos x="76" y="122"/>
              </a:cxn>
              <a:cxn ang="0">
                <a:pos x="66" y="112"/>
              </a:cxn>
              <a:cxn ang="0">
                <a:pos x="54" y="86"/>
              </a:cxn>
              <a:cxn ang="0">
                <a:pos x="52" y="72"/>
              </a:cxn>
              <a:cxn ang="0">
                <a:pos x="58" y="44"/>
              </a:cxn>
              <a:cxn ang="0">
                <a:pos x="76" y="20"/>
              </a:cxn>
              <a:cxn ang="0">
                <a:pos x="88" y="10"/>
              </a:cxn>
              <a:cxn ang="0">
                <a:pos x="116" y="0"/>
              </a:cxn>
              <a:cxn ang="0">
                <a:pos x="132" y="0"/>
              </a:cxn>
              <a:cxn ang="0">
                <a:pos x="162" y="4"/>
              </a:cxn>
              <a:cxn ang="0">
                <a:pos x="188" y="20"/>
              </a:cxn>
              <a:cxn ang="0">
                <a:pos x="198" y="32"/>
              </a:cxn>
              <a:cxn ang="0">
                <a:pos x="210" y="56"/>
              </a:cxn>
              <a:cxn ang="0">
                <a:pos x="212" y="72"/>
              </a:cxn>
              <a:cxn ang="0">
                <a:pos x="234" y="352"/>
              </a:cxn>
              <a:cxn ang="0">
                <a:pos x="222" y="374"/>
              </a:cxn>
              <a:cxn ang="0">
                <a:pos x="200" y="390"/>
              </a:cxn>
              <a:cxn ang="0">
                <a:pos x="192" y="394"/>
              </a:cxn>
              <a:cxn ang="0">
                <a:pos x="162" y="400"/>
              </a:cxn>
              <a:cxn ang="0">
                <a:pos x="44" y="400"/>
              </a:cxn>
              <a:cxn ang="0">
                <a:pos x="24" y="398"/>
              </a:cxn>
              <a:cxn ang="0">
                <a:pos x="10" y="390"/>
              </a:cxn>
              <a:cxn ang="0">
                <a:pos x="2" y="380"/>
              </a:cxn>
              <a:cxn ang="0">
                <a:pos x="0" y="364"/>
              </a:cxn>
              <a:cxn ang="0">
                <a:pos x="2" y="352"/>
              </a:cxn>
              <a:cxn ang="0">
                <a:pos x="56" y="194"/>
              </a:cxn>
              <a:cxn ang="0">
                <a:pos x="110" y="352"/>
              </a:cxn>
              <a:cxn ang="0">
                <a:pos x="234" y="352"/>
              </a:cxn>
            </a:cxnLst>
            <a:rect l="0" t="0" r="r" b="b"/>
            <a:pathLst>
              <a:path w="234" h="400">
                <a:moveTo>
                  <a:pt x="212" y="72"/>
                </a:moveTo>
                <a:lnTo>
                  <a:pt x="212" y="72"/>
                </a:lnTo>
                <a:lnTo>
                  <a:pt x="210" y="86"/>
                </a:lnTo>
                <a:lnTo>
                  <a:pt x="206" y="98"/>
                </a:lnTo>
                <a:lnTo>
                  <a:pt x="198" y="112"/>
                </a:lnTo>
                <a:lnTo>
                  <a:pt x="188" y="122"/>
                </a:lnTo>
                <a:lnTo>
                  <a:pt x="188" y="122"/>
                </a:lnTo>
                <a:lnTo>
                  <a:pt x="176" y="132"/>
                </a:lnTo>
                <a:lnTo>
                  <a:pt x="162" y="138"/>
                </a:lnTo>
                <a:lnTo>
                  <a:pt x="148" y="142"/>
                </a:lnTo>
                <a:lnTo>
                  <a:pt x="132" y="144"/>
                </a:lnTo>
                <a:lnTo>
                  <a:pt x="132" y="144"/>
                </a:lnTo>
                <a:lnTo>
                  <a:pt x="116" y="142"/>
                </a:lnTo>
                <a:lnTo>
                  <a:pt x="102" y="138"/>
                </a:lnTo>
                <a:lnTo>
                  <a:pt x="88" y="132"/>
                </a:lnTo>
                <a:lnTo>
                  <a:pt x="76" y="122"/>
                </a:lnTo>
                <a:lnTo>
                  <a:pt x="76" y="122"/>
                </a:lnTo>
                <a:lnTo>
                  <a:pt x="66" y="112"/>
                </a:lnTo>
                <a:lnTo>
                  <a:pt x="58" y="98"/>
                </a:lnTo>
                <a:lnTo>
                  <a:pt x="54" y="86"/>
                </a:lnTo>
                <a:lnTo>
                  <a:pt x="52" y="72"/>
                </a:lnTo>
                <a:lnTo>
                  <a:pt x="52" y="72"/>
                </a:lnTo>
                <a:lnTo>
                  <a:pt x="54" y="56"/>
                </a:lnTo>
                <a:lnTo>
                  <a:pt x="58" y="44"/>
                </a:lnTo>
                <a:lnTo>
                  <a:pt x="66" y="32"/>
                </a:lnTo>
                <a:lnTo>
                  <a:pt x="76" y="20"/>
                </a:lnTo>
                <a:lnTo>
                  <a:pt x="76" y="20"/>
                </a:lnTo>
                <a:lnTo>
                  <a:pt x="88" y="10"/>
                </a:lnTo>
                <a:lnTo>
                  <a:pt x="102" y="4"/>
                </a:lnTo>
                <a:lnTo>
                  <a:pt x="116" y="0"/>
                </a:lnTo>
                <a:lnTo>
                  <a:pt x="132" y="0"/>
                </a:lnTo>
                <a:lnTo>
                  <a:pt x="132" y="0"/>
                </a:lnTo>
                <a:lnTo>
                  <a:pt x="148" y="0"/>
                </a:lnTo>
                <a:lnTo>
                  <a:pt x="162" y="4"/>
                </a:lnTo>
                <a:lnTo>
                  <a:pt x="176" y="10"/>
                </a:lnTo>
                <a:lnTo>
                  <a:pt x="188" y="20"/>
                </a:lnTo>
                <a:lnTo>
                  <a:pt x="188" y="20"/>
                </a:lnTo>
                <a:lnTo>
                  <a:pt x="198" y="32"/>
                </a:lnTo>
                <a:lnTo>
                  <a:pt x="206" y="44"/>
                </a:lnTo>
                <a:lnTo>
                  <a:pt x="210" y="56"/>
                </a:lnTo>
                <a:lnTo>
                  <a:pt x="212" y="72"/>
                </a:lnTo>
                <a:lnTo>
                  <a:pt x="212" y="72"/>
                </a:lnTo>
                <a:close/>
                <a:moveTo>
                  <a:pt x="234" y="352"/>
                </a:moveTo>
                <a:lnTo>
                  <a:pt x="234" y="352"/>
                </a:lnTo>
                <a:lnTo>
                  <a:pt x="228" y="364"/>
                </a:lnTo>
                <a:lnTo>
                  <a:pt x="222" y="374"/>
                </a:lnTo>
                <a:lnTo>
                  <a:pt x="212" y="384"/>
                </a:lnTo>
                <a:lnTo>
                  <a:pt x="200" y="390"/>
                </a:lnTo>
                <a:lnTo>
                  <a:pt x="200" y="390"/>
                </a:lnTo>
                <a:lnTo>
                  <a:pt x="192" y="394"/>
                </a:lnTo>
                <a:lnTo>
                  <a:pt x="182" y="398"/>
                </a:lnTo>
                <a:lnTo>
                  <a:pt x="162" y="400"/>
                </a:lnTo>
                <a:lnTo>
                  <a:pt x="44" y="400"/>
                </a:lnTo>
                <a:lnTo>
                  <a:pt x="44" y="400"/>
                </a:lnTo>
                <a:lnTo>
                  <a:pt x="34" y="398"/>
                </a:lnTo>
                <a:lnTo>
                  <a:pt x="24" y="398"/>
                </a:lnTo>
                <a:lnTo>
                  <a:pt x="16" y="394"/>
                </a:lnTo>
                <a:lnTo>
                  <a:pt x="10" y="390"/>
                </a:lnTo>
                <a:lnTo>
                  <a:pt x="6" y="386"/>
                </a:lnTo>
                <a:lnTo>
                  <a:pt x="2" y="380"/>
                </a:lnTo>
                <a:lnTo>
                  <a:pt x="0" y="372"/>
                </a:lnTo>
                <a:lnTo>
                  <a:pt x="0" y="364"/>
                </a:lnTo>
                <a:lnTo>
                  <a:pt x="0" y="364"/>
                </a:lnTo>
                <a:lnTo>
                  <a:pt x="2" y="352"/>
                </a:lnTo>
                <a:lnTo>
                  <a:pt x="4" y="342"/>
                </a:lnTo>
                <a:lnTo>
                  <a:pt x="56" y="194"/>
                </a:lnTo>
                <a:lnTo>
                  <a:pt x="166" y="194"/>
                </a:lnTo>
                <a:lnTo>
                  <a:pt x="110" y="352"/>
                </a:lnTo>
                <a:lnTo>
                  <a:pt x="234" y="352"/>
                </a:lnTo>
                <a:lnTo>
                  <a:pt x="234" y="3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cxnSp>
        <p:nvCxnSpPr>
          <p:cNvPr id="42" name="직선 화살표 연결선 41"/>
          <p:cNvCxnSpPr>
            <a:stCxn id="20" idx="2"/>
          </p:cNvCxnSpPr>
          <p:nvPr/>
        </p:nvCxnSpPr>
        <p:spPr>
          <a:xfrm>
            <a:off x="1915487" y="2189800"/>
            <a:ext cx="340333" cy="48097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/>
          <p:nvPr/>
        </p:nvSpPr>
        <p:spPr>
          <a:xfrm>
            <a:off x="1572402" y="199180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1</a:t>
            </a:r>
            <a:endParaRPr lang="ko-KR" altLang="en-US" sz="1050" b="1" spc="-100" dirty="0" err="1" smtClean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88" y="1832589"/>
            <a:ext cx="1554214" cy="210715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3" name="직사각형 22"/>
          <p:cNvSpPr/>
          <p:nvPr/>
        </p:nvSpPr>
        <p:spPr>
          <a:xfrm>
            <a:off x="2282978" y="2813728"/>
            <a:ext cx="1437995" cy="240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44" name="타원 43"/>
          <p:cNvSpPr/>
          <p:nvPr/>
        </p:nvSpPr>
        <p:spPr>
          <a:xfrm>
            <a:off x="2020325" y="278656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322" y="4552002"/>
            <a:ext cx="2952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114" y="1133139"/>
            <a:ext cx="6164408" cy="36018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860235"/>
            <a:ext cx="8208000" cy="1659834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933742"/>
            <a:ext cx="8588072" cy="1387546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“http” </a:t>
            </a:r>
            <a:r>
              <a:rPr lang="ko-KR" altLang="en-US" sz="1400" smtClean="0">
                <a:solidFill>
                  <a:srgbClr val="0282AA"/>
                </a:solidFill>
              </a:rPr>
              <a:t>어플리케이션에서 사용할 웹 서버 </a:t>
            </a:r>
            <a:r>
              <a:rPr lang="en-US" altLang="ko-KR" sz="1400" dirty="0" smtClean="0">
                <a:solidFill>
                  <a:srgbClr val="0282AA"/>
                </a:solidFill>
              </a:rPr>
              <a:t>IP </a:t>
            </a:r>
            <a:r>
              <a:rPr lang="ko-KR" altLang="en-US" sz="1400" smtClean="0">
                <a:solidFill>
                  <a:srgbClr val="0282AA"/>
                </a:solidFill>
              </a:rPr>
              <a:t>주소를 설정한다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[Application &gt; </a:t>
            </a:r>
            <a:r>
              <a:rPr lang="ko-KR" altLang="en-US" sz="1400" smtClean="0"/>
              <a:t>부하분산 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실제서버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메뉴를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실제 서버 리스트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 우측 상단에 있는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변경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  <a:r>
              <a:rPr lang="ko-KR" altLang="en-US" sz="1400" smtClean="0"/>
              <a:t> </a:t>
            </a:r>
            <a:endParaRPr lang="en-US" altLang="ko-KR" sz="1400" dirty="0" smtClean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</a:t>
            </a:r>
            <a:r>
              <a:rPr lang="en-US" altLang="ko-KR" dirty="0" smtClean="0"/>
              <a:t>3. </a:t>
            </a:r>
            <a:r>
              <a:rPr lang="ko-KR" altLang="en-US" smtClean="0"/>
              <a:t>부하 </a:t>
            </a:r>
            <a:r>
              <a:rPr lang="ko-KR" altLang="en-US"/>
              <a:t>분산 설정 </a:t>
            </a:r>
            <a:r>
              <a:rPr lang="en-US" altLang="ko-KR" dirty="0" smtClean="0"/>
              <a:t>- </a:t>
            </a:r>
            <a:r>
              <a:rPr lang="en-US" altLang="ko-KR" dirty="0"/>
              <a:t>“</a:t>
            </a:r>
            <a:r>
              <a:rPr lang="ko-KR" altLang="en-US"/>
              <a:t>실제 </a:t>
            </a:r>
            <a:r>
              <a:rPr lang="ko-KR" altLang="en-US" smtClean="0"/>
              <a:t>서버</a:t>
            </a:r>
            <a:r>
              <a:rPr lang="en-US" altLang="ko-KR" dirty="0" smtClean="0"/>
              <a:t>”</a:t>
            </a:r>
            <a:r>
              <a:rPr lang="ko-KR" altLang="en-US" smtClean="0"/>
              <a:t> 변경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390547" y="3794988"/>
            <a:ext cx="468000" cy="10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9" name="직사각형 18"/>
          <p:cNvSpPr/>
          <p:nvPr/>
        </p:nvSpPr>
        <p:spPr>
          <a:xfrm>
            <a:off x="6910469" y="1707117"/>
            <a:ext cx="396000" cy="150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1899421" y="375898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32" name="타원 31"/>
          <p:cNvSpPr/>
          <p:nvPr/>
        </p:nvSpPr>
        <p:spPr>
          <a:xfrm>
            <a:off x="6674372" y="169248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155455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24"/>
          <a:stretch/>
        </p:blipFill>
        <p:spPr>
          <a:xfrm>
            <a:off x="5040650" y="3475586"/>
            <a:ext cx="3560142" cy="68608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16" y="1196619"/>
            <a:ext cx="4012019" cy="306488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337131"/>
            <a:ext cx="8208000" cy="2182939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407857"/>
            <a:ext cx="8588072" cy="2003862"/>
          </a:xfrm>
          <a:noFill/>
        </p:spPr>
        <p:txBody>
          <a:bodyPr>
            <a:noAutofit/>
          </a:bodyPr>
          <a:lstStyle/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ko-KR" sz="1400" dirty="0" smtClean="0"/>
              <a:t>&lt;</a:t>
            </a:r>
            <a:r>
              <a:rPr lang="ko-KR" altLang="en-US" sz="1400"/>
              <a:t>실제 서버 설정</a:t>
            </a:r>
            <a:r>
              <a:rPr lang="en-US" altLang="ko-KR" sz="1400" dirty="0"/>
              <a:t>&gt;</a:t>
            </a:r>
            <a:r>
              <a:rPr lang="ko-KR" altLang="en-US" sz="1400"/>
              <a:t> 화면에서 </a:t>
            </a:r>
            <a:r>
              <a:rPr lang="en-US" altLang="ko-KR" sz="1400" dirty="0"/>
              <a:t>“</a:t>
            </a:r>
            <a:r>
              <a:rPr lang="en-US" altLang="ko-KR" sz="1400" dirty="0" err="1">
                <a:solidFill>
                  <a:srgbClr val="0070C0"/>
                </a:solidFill>
              </a:rPr>
              <a:t>web_server</a:t>
            </a:r>
            <a:r>
              <a:rPr lang="en-US" altLang="ko-KR" sz="1400" dirty="0"/>
              <a:t>”</a:t>
            </a:r>
            <a:r>
              <a:rPr lang="ko-KR" altLang="en-US" sz="1400"/>
              <a:t>를 선택한다</a:t>
            </a:r>
            <a:r>
              <a:rPr lang="en-US" altLang="ko-KR" sz="1400" dirty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ko-KR" sz="1400" dirty="0" smtClean="0"/>
              <a:t>[</a:t>
            </a:r>
            <a:r>
              <a:rPr lang="ko-KR" altLang="en-US" sz="1400" smtClean="0"/>
              <a:t>수정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실제 서버 수정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화면에서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주소 </a:t>
            </a:r>
            <a:r>
              <a:rPr lang="en-US" altLang="ko-KR" sz="1400" dirty="0" smtClean="0"/>
              <a:t>“1.0.0.0” </a:t>
            </a:r>
            <a:r>
              <a:rPr lang="ko-KR" altLang="en-US" sz="1400" smtClean="0"/>
              <a:t>을 사용할 </a:t>
            </a:r>
            <a:r>
              <a:rPr lang="ko-KR" altLang="en-US" sz="1400" smtClean="0">
                <a:solidFill>
                  <a:srgbClr val="0070C0"/>
                </a:solidFill>
              </a:rPr>
              <a:t>웹 서버 </a:t>
            </a:r>
            <a:r>
              <a:rPr lang="en-US" altLang="ko-KR" sz="1400" dirty="0" smtClean="0">
                <a:solidFill>
                  <a:srgbClr val="0070C0"/>
                </a:solidFill>
              </a:rPr>
              <a:t>IP</a:t>
            </a:r>
            <a:r>
              <a:rPr lang="ko-KR" altLang="en-US" sz="1400" smtClean="0">
                <a:solidFill>
                  <a:srgbClr val="0070C0"/>
                </a:solidFill>
              </a:rPr>
              <a:t>주소</a:t>
            </a:r>
            <a:r>
              <a:rPr lang="ko-KR" altLang="en-US" sz="1400" smtClean="0"/>
              <a:t>로 변경한</a:t>
            </a:r>
            <a:r>
              <a:rPr lang="en-US" altLang="ko-KR" sz="1400" dirty="0" smtClean="0"/>
              <a:t> </a:t>
            </a:r>
            <a:r>
              <a:rPr lang="ko-KR" altLang="en-US" sz="1400" smtClean="0"/>
              <a:t>후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확인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ko-KR" sz="1400" dirty="0" smtClean="0"/>
              <a:t>“</a:t>
            </a:r>
            <a:r>
              <a:rPr lang="en-US" altLang="ko-KR" sz="1400" dirty="0" err="1" smtClean="0"/>
              <a:t>web_server</a:t>
            </a:r>
            <a:r>
              <a:rPr lang="en-US" altLang="ko-KR" sz="1400" dirty="0" smtClean="0"/>
              <a:t>”</a:t>
            </a:r>
            <a:r>
              <a:rPr lang="ko-KR" altLang="en-US" sz="1400" smtClean="0"/>
              <a:t>의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주소가 </a:t>
            </a:r>
            <a:r>
              <a:rPr lang="ko-KR" altLang="en-US" sz="1400"/>
              <a:t>사용자가 입력한 </a:t>
            </a:r>
            <a:r>
              <a:rPr lang="en-US" altLang="ko-KR" sz="1400" dirty="0" smtClean="0"/>
              <a:t>IP </a:t>
            </a:r>
            <a:r>
              <a:rPr lang="ko-KR" altLang="en-US" sz="1400" smtClean="0"/>
              <a:t>주로 변경된 </a:t>
            </a:r>
            <a:r>
              <a:rPr lang="ko-KR" altLang="en-US" sz="1400"/>
              <a:t>것을 </a:t>
            </a:r>
            <a:r>
              <a:rPr lang="ko-KR" altLang="en-US" sz="1400" smtClean="0"/>
              <a:t>확인한다</a:t>
            </a:r>
            <a:r>
              <a:rPr lang="en-US" altLang="ko-KR" sz="1400" dirty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r>
              <a:rPr lang="en-US" altLang="ko-KR" sz="1400" dirty="0" smtClean="0"/>
              <a:t>[</a:t>
            </a:r>
            <a:r>
              <a:rPr lang="ko-KR" altLang="en-US" sz="1400" smtClean="0"/>
              <a:t>적용</a:t>
            </a:r>
            <a:r>
              <a:rPr lang="en-US" altLang="ko-KR" sz="1400" dirty="0" smtClean="0"/>
              <a:t>]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pPr marL="360000" indent="-252000">
              <a:spcBef>
                <a:spcPts val="600"/>
              </a:spcBef>
              <a:buFont typeface="+mj-lt"/>
              <a:buAutoNum type="arabicPeriod" startAt="3"/>
            </a:pPr>
            <a:endParaRPr lang="en-US" altLang="ko-KR" sz="1400" dirty="0"/>
          </a:p>
          <a:p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6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3</a:t>
            </a:r>
            <a:r>
              <a:rPr lang="en-US" altLang="ko-KR" dirty="0" smtClean="0"/>
              <a:t>. </a:t>
            </a:r>
            <a:r>
              <a:rPr lang="ko-KR" altLang="en-US" smtClean="0"/>
              <a:t>부하 </a:t>
            </a:r>
            <a:r>
              <a:rPr lang="ko-KR" altLang="en-US"/>
              <a:t>분산 설정 </a:t>
            </a:r>
            <a:r>
              <a:rPr lang="en-US" altLang="ko-KR" dirty="0" smtClean="0"/>
              <a:t>- </a:t>
            </a:r>
            <a:r>
              <a:rPr lang="en-US" altLang="ko-KR" dirty="0"/>
              <a:t>“</a:t>
            </a:r>
            <a:r>
              <a:rPr lang="ko-KR" altLang="en-US"/>
              <a:t>실제 </a:t>
            </a:r>
            <a:r>
              <a:rPr lang="ko-KR" altLang="en-US" smtClean="0"/>
              <a:t>서버</a:t>
            </a:r>
            <a:r>
              <a:rPr lang="en-US" altLang="ko-KR" dirty="0" smtClean="0"/>
              <a:t>”</a:t>
            </a:r>
            <a:r>
              <a:rPr lang="ko-KR" altLang="en-US" smtClean="0"/>
              <a:t> 변경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7" b="9386"/>
          <a:stretch/>
        </p:blipFill>
        <p:spPr>
          <a:xfrm>
            <a:off x="5050862" y="1704975"/>
            <a:ext cx="2958401" cy="16211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직사각형 27"/>
          <p:cNvSpPr/>
          <p:nvPr/>
        </p:nvSpPr>
        <p:spPr>
          <a:xfrm>
            <a:off x="2293325" y="3846243"/>
            <a:ext cx="357525" cy="1258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0" name="직사각형 29"/>
          <p:cNvSpPr/>
          <p:nvPr/>
        </p:nvSpPr>
        <p:spPr>
          <a:xfrm>
            <a:off x="6442058" y="2317845"/>
            <a:ext cx="828000" cy="1521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2" name="직사각형 31"/>
          <p:cNvSpPr/>
          <p:nvPr/>
        </p:nvSpPr>
        <p:spPr>
          <a:xfrm>
            <a:off x="550595" y="1677631"/>
            <a:ext cx="936000" cy="133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3" name="직사각형 32"/>
          <p:cNvSpPr/>
          <p:nvPr/>
        </p:nvSpPr>
        <p:spPr>
          <a:xfrm>
            <a:off x="2116723" y="4079770"/>
            <a:ext cx="324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4" name="타원 33"/>
          <p:cNvSpPr/>
          <p:nvPr/>
        </p:nvSpPr>
        <p:spPr>
          <a:xfrm>
            <a:off x="326278" y="165562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3</a:t>
            </a:r>
            <a:endParaRPr lang="ko-KR" altLang="en-US" sz="1050" b="1" spc="-100" dirty="0" err="1" smtClean="0"/>
          </a:p>
        </p:txBody>
      </p:sp>
      <p:sp>
        <p:nvSpPr>
          <p:cNvPr id="35" name="타원 34"/>
          <p:cNvSpPr/>
          <p:nvPr/>
        </p:nvSpPr>
        <p:spPr>
          <a:xfrm>
            <a:off x="2148088" y="364248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4</a:t>
            </a:r>
            <a:endParaRPr lang="ko-KR" altLang="en-US" sz="1050" b="1" spc="-100" dirty="0" err="1" smtClean="0"/>
          </a:p>
        </p:txBody>
      </p:sp>
      <p:sp>
        <p:nvSpPr>
          <p:cNvPr id="36" name="타원 35"/>
          <p:cNvSpPr/>
          <p:nvPr/>
        </p:nvSpPr>
        <p:spPr>
          <a:xfrm>
            <a:off x="7300834" y="2275991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5</a:t>
            </a:r>
            <a:endParaRPr lang="ko-KR" altLang="en-US" sz="1050" b="1" spc="-100" dirty="0" err="1" smtClean="0"/>
          </a:p>
        </p:txBody>
      </p:sp>
      <p:sp>
        <p:nvSpPr>
          <p:cNvPr id="37" name="직사각형 36"/>
          <p:cNvSpPr/>
          <p:nvPr/>
        </p:nvSpPr>
        <p:spPr>
          <a:xfrm>
            <a:off x="5998422" y="2966391"/>
            <a:ext cx="360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9" name="직사각형 38"/>
          <p:cNvSpPr/>
          <p:nvPr/>
        </p:nvSpPr>
        <p:spPr>
          <a:xfrm>
            <a:off x="6509562" y="3664977"/>
            <a:ext cx="819923" cy="3565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40" name="타원 39"/>
          <p:cNvSpPr/>
          <p:nvPr/>
        </p:nvSpPr>
        <p:spPr>
          <a:xfrm>
            <a:off x="6289581" y="375005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6</a:t>
            </a:r>
            <a:endParaRPr lang="ko-KR" altLang="en-US" sz="1050" b="1" spc="-100" dirty="0" err="1" smtClean="0"/>
          </a:p>
        </p:txBody>
      </p:sp>
      <p:sp>
        <p:nvSpPr>
          <p:cNvPr id="41" name="타원 40"/>
          <p:cNvSpPr/>
          <p:nvPr/>
        </p:nvSpPr>
        <p:spPr>
          <a:xfrm>
            <a:off x="1903209" y="405577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7</a:t>
            </a:r>
            <a:endParaRPr lang="ko-KR" altLang="en-US" sz="1050" b="1" spc="-100" dirty="0" err="1" smtClean="0"/>
          </a:p>
        </p:txBody>
      </p:sp>
      <p:sp>
        <p:nvSpPr>
          <p:cNvPr id="42" name="오른쪽 화살표 41"/>
          <p:cNvSpPr/>
          <p:nvPr/>
        </p:nvSpPr>
        <p:spPr>
          <a:xfrm>
            <a:off x="4582322" y="2129700"/>
            <a:ext cx="257555" cy="360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43" name="오른쪽 화살표 42"/>
          <p:cNvSpPr/>
          <p:nvPr/>
        </p:nvSpPr>
        <p:spPr>
          <a:xfrm rot="5400000">
            <a:off x="6440062" y="3245548"/>
            <a:ext cx="180000" cy="360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graphicFrame>
        <p:nvGraphicFramePr>
          <p:cNvPr id="44" name="표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793171"/>
              </p:ext>
            </p:extLst>
          </p:nvPr>
        </p:nvGraphicFramePr>
        <p:xfrm>
          <a:off x="532141" y="6072372"/>
          <a:ext cx="7980680" cy="385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0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5630">
                <a:tc>
                  <a:txBody>
                    <a:bodyPr/>
                    <a:lstStyle/>
                    <a:p>
                      <a:pPr marL="7200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참고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여러개의 실제 서버를 </a:t>
                      </a:r>
                      <a:r>
                        <a:rPr lang="ko-KR" alt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추가하려면 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[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WEBFRONT-KS</a:t>
                      </a:r>
                      <a:r>
                        <a:rPr lang="en-US" altLang="ko-KR" sz="1200" b="1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시스템 구성 설명서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&gt;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제</a:t>
                      </a:r>
                      <a:r>
                        <a:rPr lang="en-US" altLang="ko-KR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</a:t>
                      </a:r>
                      <a:r>
                        <a:rPr lang="ko-KR" altLang="en-US" sz="1200" b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장 애플리게이션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]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을 참조합니다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3" name="Freeform 668"/>
          <p:cNvSpPr>
            <a:spLocks noChangeAspect="1" noEditPoints="1"/>
          </p:cNvSpPr>
          <p:nvPr/>
        </p:nvSpPr>
        <p:spPr bwMode="auto">
          <a:xfrm>
            <a:off x="593442" y="6176935"/>
            <a:ext cx="86400" cy="147658"/>
          </a:xfrm>
          <a:custGeom>
            <a:avLst/>
            <a:gdLst/>
            <a:ahLst/>
            <a:cxnLst>
              <a:cxn ang="0">
                <a:pos x="212" y="72"/>
              </a:cxn>
              <a:cxn ang="0">
                <a:pos x="206" y="98"/>
              </a:cxn>
              <a:cxn ang="0">
                <a:pos x="188" y="122"/>
              </a:cxn>
              <a:cxn ang="0">
                <a:pos x="176" y="132"/>
              </a:cxn>
              <a:cxn ang="0">
                <a:pos x="148" y="142"/>
              </a:cxn>
              <a:cxn ang="0">
                <a:pos x="132" y="144"/>
              </a:cxn>
              <a:cxn ang="0">
                <a:pos x="102" y="138"/>
              </a:cxn>
              <a:cxn ang="0">
                <a:pos x="76" y="122"/>
              </a:cxn>
              <a:cxn ang="0">
                <a:pos x="66" y="112"/>
              </a:cxn>
              <a:cxn ang="0">
                <a:pos x="54" y="86"/>
              </a:cxn>
              <a:cxn ang="0">
                <a:pos x="52" y="72"/>
              </a:cxn>
              <a:cxn ang="0">
                <a:pos x="58" y="44"/>
              </a:cxn>
              <a:cxn ang="0">
                <a:pos x="76" y="20"/>
              </a:cxn>
              <a:cxn ang="0">
                <a:pos x="88" y="10"/>
              </a:cxn>
              <a:cxn ang="0">
                <a:pos x="116" y="0"/>
              </a:cxn>
              <a:cxn ang="0">
                <a:pos x="132" y="0"/>
              </a:cxn>
              <a:cxn ang="0">
                <a:pos x="162" y="4"/>
              </a:cxn>
              <a:cxn ang="0">
                <a:pos x="188" y="20"/>
              </a:cxn>
              <a:cxn ang="0">
                <a:pos x="198" y="32"/>
              </a:cxn>
              <a:cxn ang="0">
                <a:pos x="210" y="56"/>
              </a:cxn>
              <a:cxn ang="0">
                <a:pos x="212" y="72"/>
              </a:cxn>
              <a:cxn ang="0">
                <a:pos x="234" y="352"/>
              </a:cxn>
              <a:cxn ang="0">
                <a:pos x="222" y="374"/>
              </a:cxn>
              <a:cxn ang="0">
                <a:pos x="200" y="390"/>
              </a:cxn>
              <a:cxn ang="0">
                <a:pos x="192" y="394"/>
              </a:cxn>
              <a:cxn ang="0">
                <a:pos x="162" y="400"/>
              </a:cxn>
              <a:cxn ang="0">
                <a:pos x="44" y="400"/>
              </a:cxn>
              <a:cxn ang="0">
                <a:pos x="24" y="398"/>
              </a:cxn>
              <a:cxn ang="0">
                <a:pos x="10" y="390"/>
              </a:cxn>
              <a:cxn ang="0">
                <a:pos x="2" y="380"/>
              </a:cxn>
              <a:cxn ang="0">
                <a:pos x="0" y="364"/>
              </a:cxn>
              <a:cxn ang="0">
                <a:pos x="2" y="352"/>
              </a:cxn>
              <a:cxn ang="0">
                <a:pos x="56" y="194"/>
              </a:cxn>
              <a:cxn ang="0">
                <a:pos x="110" y="352"/>
              </a:cxn>
              <a:cxn ang="0">
                <a:pos x="234" y="352"/>
              </a:cxn>
            </a:cxnLst>
            <a:rect l="0" t="0" r="r" b="b"/>
            <a:pathLst>
              <a:path w="234" h="400">
                <a:moveTo>
                  <a:pt x="212" y="72"/>
                </a:moveTo>
                <a:lnTo>
                  <a:pt x="212" y="72"/>
                </a:lnTo>
                <a:lnTo>
                  <a:pt x="210" y="86"/>
                </a:lnTo>
                <a:lnTo>
                  <a:pt x="206" y="98"/>
                </a:lnTo>
                <a:lnTo>
                  <a:pt x="198" y="112"/>
                </a:lnTo>
                <a:lnTo>
                  <a:pt x="188" y="122"/>
                </a:lnTo>
                <a:lnTo>
                  <a:pt x="188" y="122"/>
                </a:lnTo>
                <a:lnTo>
                  <a:pt x="176" y="132"/>
                </a:lnTo>
                <a:lnTo>
                  <a:pt x="162" y="138"/>
                </a:lnTo>
                <a:lnTo>
                  <a:pt x="148" y="142"/>
                </a:lnTo>
                <a:lnTo>
                  <a:pt x="132" y="144"/>
                </a:lnTo>
                <a:lnTo>
                  <a:pt x="132" y="144"/>
                </a:lnTo>
                <a:lnTo>
                  <a:pt x="116" y="142"/>
                </a:lnTo>
                <a:lnTo>
                  <a:pt x="102" y="138"/>
                </a:lnTo>
                <a:lnTo>
                  <a:pt x="88" y="132"/>
                </a:lnTo>
                <a:lnTo>
                  <a:pt x="76" y="122"/>
                </a:lnTo>
                <a:lnTo>
                  <a:pt x="76" y="122"/>
                </a:lnTo>
                <a:lnTo>
                  <a:pt x="66" y="112"/>
                </a:lnTo>
                <a:lnTo>
                  <a:pt x="58" y="98"/>
                </a:lnTo>
                <a:lnTo>
                  <a:pt x="54" y="86"/>
                </a:lnTo>
                <a:lnTo>
                  <a:pt x="52" y="72"/>
                </a:lnTo>
                <a:lnTo>
                  <a:pt x="52" y="72"/>
                </a:lnTo>
                <a:lnTo>
                  <a:pt x="54" y="56"/>
                </a:lnTo>
                <a:lnTo>
                  <a:pt x="58" y="44"/>
                </a:lnTo>
                <a:lnTo>
                  <a:pt x="66" y="32"/>
                </a:lnTo>
                <a:lnTo>
                  <a:pt x="76" y="20"/>
                </a:lnTo>
                <a:lnTo>
                  <a:pt x="76" y="20"/>
                </a:lnTo>
                <a:lnTo>
                  <a:pt x="88" y="10"/>
                </a:lnTo>
                <a:lnTo>
                  <a:pt x="102" y="4"/>
                </a:lnTo>
                <a:lnTo>
                  <a:pt x="116" y="0"/>
                </a:lnTo>
                <a:lnTo>
                  <a:pt x="132" y="0"/>
                </a:lnTo>
                <a:lnTo>
                  <a:pt x="132" y="0"/>
                </a:lnTo>
                <a:lnTo>
                  <a:pt x="148" y="0"/>
                </a:lnTo>
                <a:lnTo>
                  <a:pt x="162" y="4"/>
                </a:lnTo>
                <a:lnTo>
                  <a:pt x="176" y="10"/>
                </a:lnTo>
                <a:lnTo>
                  <a:pt x="188" y="20"/>
                </a:lnTo>
                <a:lnTo>
                  <a:pt x="188" y="20"/>
                </a:lnTo>
                <a:lnTo>
                  <a:pt x="198" y="32"/>
                </a:lnTo>
                <a:lnTo>
                  <a:pt x="206" y="44"/>
                </a:lnTo>
                <a:lnTo>
                  <a:pt x="210" y="56"/>
                </a:lnTo>
                <a:lnTo>
                  <a:pt x="212" y="72"/>
                </a:lnTo>
                <a:lnTo>
                  <a:pt x="212" y="72"/>
                </a:lnTo>
                <a:close/>
                <a:moveTo>
                  <a:pt x="234" y="352"/>
                </a:moveTo>
                <a:lnTo>
                  <a:pt x="234" y="352"/>
                </a:lnTo>
                <a:lnTo>
                  <a:pt x="228" y="364"/>
                </a:lnTo>
                <a:lnTo>
                  <a:pt x="222" y="374"/>
                </a:lnTo>
                <a:lnTo>
                  <a:pt x="212" y="384"/>
                </a:lnTo>
                <a:lnTo>
                  <a:pt x="200" y="390"/>
                </a:lnTo>
                <a:lnTo>
                  <a:pt x="200" y="390"/>
                </a:lnTo>
                <a:lnTo>
                  <a:pt x="192" y="394"/>
                </a:lnTo>
                <a:lnTo>
                  <a:pt x="182" y="398"/>
                </a:lnTo>
                <a:lnTo>
                  <a:pt x="162" y="400"/>
                </a:lnTo>
                <a:lnTo>
                  <a:pt x="44" y="400"/>
                </a:lnTo>
                <a:lnTo>
                  <a:pt x="44" y="400"/>
                </a:lnTo>
                <a:lnTo>
                  <a:pt x="34" y="398"/>
                </a:lnTo>
                <a:lnTo>
                  <a:pt x="24" y="398"/>
                </a:lnTo>
                <a:lnTo>
                  <a:pt x="16" y="394"/>
                </a:lnTo>
                <a:lnTo>
                  <a:pt x="10" y="390"/>
                </a:lnTo>
                <a:lnTo>
                  <a:pt x="6" y="386"/>
                </a:lnTo>
                <a:lnTo>
                  <a:pt x="2" y="380"/>
                </a:lnTo>
                <a:lnTo>
                  <a:pt x="0" y="372"/>
                </a:lnTo>
                <a:lnTo>
                  <a:pt x="0" y="364"/>
                </a:lnTo>
                <a:lnTo>
                  <a:pt x="0" y="364"/>
                </a:lnTo>
                <a:lnTo>
                  <a:pt x="2" y="352"/>
                </a:lnTo>
                <a:lnTo>
                  <a:pt x="4" y="342"/>
                </a:lnTo>
                <a:lnTo>
                  <a:pt x="56" y="194"/>
                </a:lnTo>
                <a:lnTo>
                  <a:pt x="166" y="194"/>
                </a:lnTo>
                <a:lnTo>
                  <a:pt x="110" y="352"/>
                </a:lnTo>
                <a:lnTo>
                  <a:pt x="234" y="352"/>
                </a:lnTo>
                <a:lnTo>
                  <a:pt x="234" y="3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717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11" y="1405241"/>
            <a:ext cx="7322159" cy="345557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958996"/>
            <a:ext cx="8208000" cy="1561072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860815"/>
            <a:ext cx="8588072" cy="1460472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“http” </a:t>
            </a:r>
            <a:r>
              <a:rPr lang="ko-KR" altLang="en-US" sz="1400" smtClean="0">
                <a:solidFill>
                  <a:srgbClr val="0282AA"/>
                </a:solidFill>
              </a:rPr>
              <a:t>어플리케이션을 활성화한다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[Application &gt; </a:t>
            </a:r>
            <a:r>
              <a:rPr lang="ko-KR" altLang="en-US" sz="1400" smtClean="0"/>
              <a:t>애플리케이션 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일반설정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메뉴를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화면 우측 상단의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변경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애플리케이션 상태 설정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화면에서 </a:t>
            </a:r>
            <a:r>
              <a:rPr lang="en-US" altLang="ko-KR" sz="1400" dirty="0" smtClean="0"/>
              <a:t>“</a:t>
            </a:r>
            <a:r>
              <a:rPr lang="ko-KR" altLang="en-US" sz="1400" smtClean="0">
                <a:solidFill>
                  <a:srgbClr val="0070C0"/>
                </a:solidFill>
              </a:rPr>
              <a:t>활성화</a:t>
            </a:r>
            <a:r>
              <a:rPr lang="en-US" altLang="ko-KR" sz="1400" dirty="0" smtClean="0"/>
              <a:t>”</a:t>
            </a:r>
            <a:r>
              <a:rPr lang="ko-KR" altLang="en-US" sz="1400" smtClean="0"/>
              <a:t>를 선택한 후 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적용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  <a:r>
              <a:rPr lang="ko-KR" altLang="en-US" sz="1400" smtClean="0"/>
              <a:t> </a:t>
            </a:r>
            <a:endParaRPr lang="en-US" altLang="ko-KR" sz="1400" dirty="0" smtClean="0"/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정상적으로 적용되면 애플리케이션 상태가 </a:t>
            </a:r>
            <a:r>
              <a:rPr lang="en-US" altLang="ko-KR" sz="1400" dirty="0" smtClean="0"/>
              <a:t> “</a:t>
            </a:r>
            <a:r>
              <a:rPr lang="ko-KR" altLang="en-US" sz="1400" smtClean="0"/>
              <a:t>활성화</a:t>
            </a:r>
            <a:r>
              <a:rPr lang="en-US" altLang="ko-KR" sz="1400" dirty="0" smtClean="0"/>
              <a:t>” </a:t>
            </a:r>
            <a:r>
              <a:rPr lang="ko-KR" altLang="en-US" sz="1400" smtClean="0"/>
              <a:t>로 변경된다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</a:t>
            </a:r>
            <a:r>
              <a:rPr lang="en-US" altLang="ko-KR" dirty="0" smtClean="0"/>
              <a:t>4. </a:t>
            </a:r>
            <a:r>
              <a:rPr lang="ko-KR" altLang="en-US" smtClean="0"/>
              <a:t>어플리케이션 </a:t>
            </a:r>
            <a:r>
              <a:rPr lang="ko-KR" altLang="en-US"/>
              <a:t>활성화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7118712" y="2077613"/>
            <a:ext cx="468091" cy="1614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cxnSp>
        <p:nvCxnSpPr>
          <p:cNvPr id="12" name="직선 화살표 연결선 11"/>
          <p:cNvCxnSpPr>
            <a:stCxn id="11" idx="2"/>
          </p:cNvCxnSpPr>
          <p:nvPr/>
        </p:nvCxnSpPr>
        <p:spPr>
          <a:xfrm flipH="1">
            <a:off x="7351414" y="2239104"/>
            <a:ext cx="1344" cy="4110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7"/>
          <a:stretch/>
        </p:blipFill>
        <p:spPr>
          <a:xfrm>
            <a:off x="5339512" y="2655460"/>
            <a:ext cx="3285658" cy="119592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직사각형 13"/>
          <p:cNvSpPr/>
          <p:nvPr/>
        </p:nvSpPr>
        <p:spPr>
          <a:xfrm>
            <a:off x="614420" y="3622331"/>
            <a:ext cx="499509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0" name="직사각형 19"/>
          <p:cNvSpPr/>
          <p:nvPr/>
        </p:nvSpPr>
        <p:spPr>
          <a:xfrm>
            <a:off x="6314236" y="3328119"/>
            <a:ext cx="39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2" name="직사각형 21"/>
          <p:cNvSpPr/>
          <p:nvPr/>
        </p:nvSpPr>
        <p:spPr>
          <a:xfrm>
            <a:off x="6685960" y="3080617"/>
            <a:ext cx="39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4" name="타원 23"/>
          <p:cNvSpPr/>
          <p:nvPr/>
        </p:nvSpPr>
        <p:spPr>
          <a:xfrm>
            <a:off x="1158676" y="360107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5" name="타원 24"/>
          <p:cNvSpPr/>
          <p:nvPr/>
        </p:nvSpPr>
        <p:spPr>
          <a:xfrm>
            <a:off x="6904523" y="205910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2</a:t>
            </a:r>
            <a:endParaRPr lang="ko-KR" altLang="en-US" sz="1050" b="1" spc="-100" dirty="0" err="1" smtClean="0"/>
          </a:p>
        </p:txBody>
      </p:sp>
      <p:sp>
        <p:nvSpPr>
          <p:cNvPr id="26" name="타원 25"/>
          <p:cNvSpPr/>
          <p:nvPr/>
        </p:nvSpPr>
        <p:spPr>
          <a:xfrm>
            <a:off x="6440539" y="303855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3</a:t>
            </a:r>
            <a:endParaRPr lang="ko-KR" altLang="en-US" sz="1050" b="1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3730696" y="209478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4</a:t>
            </a:r>
            <a:endParaRPr lang="ko-KR" altLang="en-US" sz="1050" b="1" spc="-100" dirty="0" err="1" smtClean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152" y="2263729"/>
            <a:ext cx="1288225" cy="362980"/>
          </a:xfrm>
          <a:prstGeom prst="rect">
            <a:avLst/>
          </a:prstGeom>
        </p:spPr>
      </p:pic>
      <p:sp>
        <p:nvSpPr>
          <p:cNvPr id="21" name="사각형 설명선 20"/>
          <p:cNvSpPr/>
          <p:nvPr/>
        </p:nvSpPr>
        <p:spPr>
          <a:xfrm>
            <a:off x="3869897" y="2220998"/>
            <a:ext cx="1271782" cy="442694"/>
          </a:xfrm>
          <a:prstGeom prst="wedgeRectCallout">
            <a:avLst>
              <a:gd name="adj1" fmla="val -66921"/>
              <a:gd name="adj2" fmla="val 415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11588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42" y="1063927"/>
            <a:ext cx="6022628" cy="3321955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2" name="object 3"/>
          <p:cNvSpPr/>
          <p:nvPr/>
        </p:nvSpPr>
        <p:spPr>
          <a:xfrm>
            <a:off x="417170" y="4569969"/>
            <a:ext cx="8208000" cy="1950099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565879"/>
            <a:ext cx="8588072" cy="1765456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“http” </a:t>
            </a:r>
            <a:r>
              <a:rPr lang="ko-KR" altLang="en-US" sz="1400" smtClean="0">
                <a:solidFill>
                  <a:srgbClr val="0282AA"/>
                </a:solidFill>
              </a:rPr>
              <a:t>어플리케이션이 활성화되면 소스</a:t>
            </a:r>
            <a:r>
              <a:rPr lang="en-US" altLang="ko-KR" sz="1400" dirty="0" smtClean="0">
                <a:solidFill>
                  <a:srgbClr val="0282AA"/>
                </a:solidFill>
              </a:rPr>
              <a:t> NAT</a:t>
            </a:r>
            <a:r>
              <a:rPr lang="ko-KR" altLang="en-US" sz="1400" smtClean="0">
                <a:solidFill>
                  <a:srgbClr val="0282AA"/>
                </a:solidFill>
              </a:rPr>
              <a:t>를 활성화한다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[Application &gt; </a:t>
            </a:r>
            <a:r>
              <a:rPr lang="ko-KR" altLang="en-US" sz="1400" smtClean="0"/>
              <a:t>부하분산 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소스</a:t>
            </a:r>
            <a:r>
              <a:rPr lang="en-US" altLang="ko-KR" sz="1400" dirty="0" smtClean="0"/>
              <a:t>NAT</a:t>
            </a:r>
            <a:r>
              <a:rPr lang="ko-KR" altLang="en-US" sz="1400" smtClean="0"/>
              <a:t>설정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메뉴를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화면 우측 상단의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변경</a:t>
            </a:r>
            <a:r>
              <a:rPr lang="en-US" altLang="ko-KR" sz="1400" dirty="0" smtClean="0"/>
              <a:t>]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소스 </a:t>
            </a:r>
            <a:r>
              <a:rPr lang="en-US" altLang="ko-KR" sz="1400" dirty="0" smtClean="0"/>
              <a:t>NAT </a:t>
            </a:r>
            <a:r>
              <a:rPr lang="ko-KR" altLang="en-US" sz="1400" smtClean="0"/>
              <a:t>상태 설정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화면에서 </a:t>
            </a:r>
            <a:r>
              <a:rPr lang="en-US" altLang="ko-KR" sz="1400" dirty="0"/>
              <a:t>“</a:t>
            </a:r>
            <a:r>
              <a:rPr lang="ko-KR" altLang="en-US" sz="1400">
                <a:solidFill>
                  <a:srgbClr val="0070C0"/>
                </a:solidFill>
              </a:rPr>
              <a:t>활성화</a:t>
            </a:r>
            <a:r>
              <a:rPr lang="en-US" altLang="ko-KR" sz="1400" dirty="0"/>
              <a:t>”</a:t>
            </a:r>
            <a:r>
              <a:rPr lang="ko-KR" altLang="en-US" sz="1400"/>
              <a:t>를 선택한 후  </a:t>
            </a:r>
            <a:r>
              <a:rPr lang="en-US" altLang="ko-KR" sz="1400" dirty="0"/>
              <a:t>[</a:t>
            </a:r>
            <a:r>
              <a:rPr lang="ko-KR" altLang="en-US" sz="1400"/>
              <a:t>적용</a:t>
            </a:r>
            <a:r>
              <a:rPr lang="en-US" altLang="ko-KR" sz="1400" dirty="0"/>
              <a:t>] </a:t>
            </a:r>
            <a:r>
              <a:rPr lang="ko-KR" altLang="en-US" sz="1400"/>
              <a:t>버튼을 클릭한다</a:t>
            </a:r>
            <a:r>
              <a:rPr lang="en-US" altLang="ko-KR" sz="1400" dirty="0"/>
              <a:t>.</a:t>
            </a:r>
            <a:r>
              <a:rPr lang="ko-KR" altLang="en-US" sz="1400"/>
              <a:t> </a:t>
            </a:r>
            <a:endParaRPr lang="en-US" altLang="ko-KR" sz="1400" dirty="0" smtClean="0"/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정상적으로 적용되면 소스 </a:t>
            </a:r>
            <a:r>
              <a:rPr lang="en-US" altLang="ko-KR" sz="1400" dirty="0" smtClean="0"/>
              <a:t>NAT </a:t>
            </a:r>
            <a:r>
              <a:rPr lang="ko-KR" altLang="en-US" sz="1400" smtClean="0"/>
              <a:t>상태가 </a:t>
            </a:r>
            <a:r>
              <a:rPr lang="en-US" altLang="ko-KR" sz="1400" dirty="0" smtClean="0"/>
              <a:t> “</a:t>
            </a:r>
            <a:r>
              <a:rPr lang="ko-KR" altLang="en-US" sz="1400" smtClean="0"/>
              <a:t>활성화</a:t>
            </a:r>
            <a:r>
              <a:rPr lang="en-US" altLang="ko-KR" sz="1400" dirty="0" smtClean="0"/>
              <a:t>” </a:t>
            </a:r>
            <a:r>
              <a:rPr lang="ko-KR" altLang="en-US" sz="1400" smtClean="0"/>
              <a:t>로 변경된다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</a:t>
            </a:r>
            <a:r>
              <a:rPr lang="en-US" altLang="ko-KR" dirty="0" smtClean="0"/>
              <a:t>5. </a:t>
            </a:r>
            <a:r>
              <a:rPr lang="ko-KR" altLang="en-US" smtClean="0"/>
              <a:t>소스 </a:t>
            </a:r>
            <a:r>
              <a:rPr lang="en-US" altLang="ko-KR" dirty="0"/>
              <a:t>NAT </a:t>
            </a:r>
            <a:r>
              <a:rPr lang="ko-KR" altLang="en-US"/>
              <a:t>활성화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220830" y="1627201"/>
            <a:ext cx="39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cxnSp>
        <p:nvCxnSpPr>
          <p:cNvPr id="18" name="직선 화살표 연결선 11"/>
          <p:cNvCxnSpPr>
            <a:stCxn id="17" idx="2"/>
          </p:cNvCxnSpPr>
          <p:nvPr/>
        </p:nvCxnSpPr>
        <p:spPr>
          <a:xfrm flipH="1">
            <a:off x="6337865" y="1771201"/>
            <a:ext cx="80965" cy="3399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3" b="12511"/>
          <a:stretch/>
        </p:blipFill>
        <p:spPr>
          <a:xfrm>
            <a:off x="5085997" y="2124769"/>
            <a:ext cx="3539173" cy="123808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직사각형 20"/>
          <p:cNvSpPr/>
          <p:nvPr/>
        </p:nvSpPr>
        <p:spPr>
          <a:xfrm>
            <a:off x="837642" y="3349965"/>
            <a:ext cx="678026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3" name="직사각형 22"/>
          <p:cNvSpPr/>
          <p:nvPr/>
        </p:nvSpPr>
        <p:spPr>
          <a:xfrm>
            <a:off x="6144548" y="2867969"/>
            <a:ext cx="39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4" name="직사각형 23"/>
          <p:cNvSpPr/>
          <p:nvPr/>
        </p:nvSpPr>
        <p:spPr>
          <a:xfrm>
            <a:off x="6524364" y="2598345"/>
            <a:ext cx="396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1548549" y="333280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30" name="타원 29"/>
          <p:cNvSpPr/>
          <p:nvPr/>
        </p:nvSpPr>
        <p:spPr>
          <a:xfrm>
            <a:off x="6007924" y="1605013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sp>
        <p:nvSpPr>
          <p:cNvPr id="31" name="타원 30"/>
          <p:cNvSpPr/>
          <p:nvPr/>
        </p:nvSpPr>
        <p:spPr>
          <a:xfrm>
            <a:off x="6300731" y="260189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3</a:t>
            </a:r>
            <a:endParaRPr lang="ko-KR" altLang="en-US" sz="1050" b="1" spc="-100" dirty="0" err="1" smtClean="0"/>
          </a:p>
        </p:txBody>
      </p:sp>
      <p:graphicFrame>
        <p:nvGraphicFramePr>
          <p:cNvPr id="36" name="표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363522"/>
              </p:ext>
            </p:extLst>
          </p:nvPr>
        </p:nvGraphicFramePr>
        <p:xfrm>
          <a:off x="532141" y="6026102"/>
          <a:ext cx="798068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80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5630">
                <a:tc>
                  <a:txBody>
                    <a:bodyPr/>
                    <a:lstStyle/>
                    <a:p>
                      <a:pPr marL="72000" indent="0" latinLnBrk="1">
                        <a:buFont typeface="Arial" panose="020B0604020202020204" pitchFamily="34" charset="0"/>
                        <a:buNone/>
                      </a:pPr>
                      <a:r>
                        <a:rPr lang="ko-KR" altLang="en-US" sz="1200" b="1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참고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: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소스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NAT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상태가 활성화되면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x-forwarded-for 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요청 헤더에 접속한 클라이언트 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IP</a:t>
                      </a:r>
                      <a:r>
                        <a:rPr lang="ko-KR" altLang="en-US" sz="1200" b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주소가 기록되어 웹 서버로 전송됩니다</a:t>
                      </a:r>
                      <a:r>
                        <a:rPr lang="en-US" altLang="ko-KR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EEF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7" name="Freeform 668"/>
          <p:cNvSpPr>
            <a:spLocks noChangeAspect="1" noEditPoints="1"/>
          </p:cNvSpPr>
          <p:nvPr/>
        </p:nvSpPr>
        <p:spPr bwMode="auto">
          <a:xfrm>
            <a:off x="593442" y="6082381"/>
            <a:ext cx="86400" cy="147658"/>
          </a:xfrm>
          <a:custGeom>
            <a:avLst/>
            <a:gdLst/>
            <a:ahLst/>
            <a:cxnLst>
              <a:cxn ang="0">
                <a:pos x="212" y="72"/>
              </a:cxn>
              <a:cxn ang="0">
                <a:pos x="206" y="98"/>
              </a:cxn>
              <a:cxn ang="0">
                <a:pos x="188" y="122"/>
              </a:cxn>
              <a:cxn ang="0">
                <a:pos x="176" y="132"/>
              </a:cxn>
              <a:cxn ang="0">
                <a:pos x="148" y="142"/>
              </a:cxn>
              <a:cxn ang="0">
                <a:pos x="132" y="144"/>
              </a:cxn>
              <a:cxn ang="0">
                <a:pos x="102" y="138"/>
              </a:cxn>
              <a:cxn ang="0">
                <a:pos x="76" y="122"/>
              </a:cxn>
              <a:cxn ang="0">
                <a:pos x="66" y="112"/>
              </a:cxn>
              <a:cxn ang="0">
                <a:pos x="54" y="86"/>
              </a:cxn>
              <a:cxn ang="0">
                <a:pos x="52" y="72"/>
              </a:cxn>
              <a:cxn ang="0">
                <a:pos x="58" y="44"/>
              </a:cxn>
              <a:cxn ang="0">
                <a:pos x="76" y="20"/>
              </a:cxn>
              <a:cxn ang="0">
                <a:pos x="88" y="10"/>
              </a:cxn>
              <a:cxn ang="0">
                <a:pos x="116" y="0"/>
              </a:cxn>
              <a:cxn ang="0">
                <a:pos x="132" y="0"/>
              </a:cxn>
              <a:cxn ang="0">
                <a:pos x="162" y="4"/>
              </a:cxn>
              <a:cxn ang="0">
                <a:pos x="188" y="20"/>
              </a:cxn>
              <a:cxn ang="0">
                <a:pos x="198" y="32"/>
              </a:cxn>
              <a:cxn ang="0">
                <a:pos x="210" y="56"/>
              </a:cxn>
              <a:cxn ang="0">
                <a:pos x="212" y="72"/>
              </a:cxn>
              <a:cxn ang="0">
                <a:pos x="234" y="352"/>
              </a:cxn>
              <a:cxn ang="0">
                <a:pos x="222" y="374"/>
              </a:cxn>
              <a:cxn ang="0">
                <a:pos x="200" y="390"/>
              </a:cxn>
              <a:cxn ang="0">
                <a:pos x="192" y="394"/>
              </a:cxn>
              <a:cxn ang="0">
                <a:pos x="162" y="400"/>
              </a:cxn>
              <a:cxn ang="0">
                <a:pos x="44" y="400"/>
              </a:cxn>
              <a:cxn ang="0">
                <a:pos x="24" y="398"/>
              </a:cxn>
              <a:cxn ang="0">
                <a:pos x="10" y="390"/>
              </a:cxn>
              <a:cxn ang="0">
                <a:pos x="2" y="380"/>
              </a:cxn>
              <a:cxn ang="0">
                <a:pos x="0" y="364"/>
              </a:cxn>
              <a:cxn ang="0">
                <a:pos x="2" y="352"/>
              </a:cxn>
              <a:cxn ang="0">
                <a:pos x="56" y="194"/>
              </a:cxn>
              <a:cxn ang="0">
                <a:pos x="110" y="352"/>
              </a:cxn>
              <a:cxn ang="0">
                <a:pos x="234" y="352"/>
              </a:cxn>
            </a:cxnLst>
            <a:rect l="0" t="0" r="r" b="b"/>
            <a:pathLst>
              <a:path w="234" h="400">
                <a:moveTo>
                  <a:pt x="212" y="72"/>
                </a:moveTo>
                <a:lnTo>
                  <a:pt x="212" y="72"/>
                </a:lnTo>
                <a:lnTo>
                  <a:pt x="210" y="86"/>
                </a:lnTo>
                <a:lnTo>
                  <a:pt x="206" y="98"/>
                </a:lnTo>
                <a:lnTo>
                  <a:pt x="198" y="112"/>
                </a:lnTo>
                <a:lnTo>
                  <a:pt x="188" y="122"/>
                </a:lnTo>
                <a:lnTo>
                  <a:pt x="188" y="122"/>
                </a:lnTo>
                <a:lnTo>
                  <a:pt x="176" y="132"/>
                </a:lnTo>
                <a:lnTo>
                  <a:pt x="162" y="138"/>
                </a:lnTo>
                <a:lnTo>
                  <a:pt x="148" y="142"/>
                </a:lnTo>
                <a:lnTo>
                  <a:pt x="132" y="144"/>
                </a:lnTo>
                <a:lnTo>
                  <a:pt x="132" y="144"/>
                </a:lnTo>
                <a:lnTo>
                  <a:pt x="116" y="142"/>
                </a:lnTo>
                <a:lnTo>
                  <a:pt x="102" y="138"/>
                </a:lnTo>
                <a:lnTo>
                  <a:pt x="88" y="132"/>
                </a:lnTo>
                <a:lnTo>
                  <a:pt x="76" y="122"/>
                </a:lnTo>
                <a:lnTo>
                  <a:pt x="76" y="122"/>
                </a:lnTo>
                <a:lnTo>
                  <a:pt x="66" y="112"/>
                </a:lnTo>
                <a:lnTo>
                  <a:pt x="58" y="98"/>
                </a:lnTo>
                <a:lnTo>
                  <a:pt x="54" y="86"/>
                </a:lnTo>
                <a:lnTo>
                  <a:pt x="52" y="72"/>
                </a:lnTo>
                <a:lnTo>
                  <a:pt x="52" y="72"/>
                </a:lnTo>
                <a:lnTo>
                  <a:pt x="54" y="56"/>
                </a:lnTo>
                <a:lnTo>
                  <a:pt x="58" y="44"/>
                </a:lnTo>
                <a:lnTo>
                  <a:pt x="66" y="32"/>
                </a:lnTo>
                <a:lnTo>
                  <a:pt x="76" y="20"/>
                </a:lnTo>
                <a:lnTo>
                  <a:pt x="76" y="20"/>
                </a:lnTo>
                <a:lnTo>
                  <a:pt x="88" y="10"/>
                </a:lnTo>
                <a:lnTo>
                  <a:pt x="102" y="4"/>
                </a:lnTo>
                <a:lnTo>
                  <a:pt x="116" y="0"/>
                </a:lnTo>
                <a:lnTo>
                  <a:pt x="132" y="0"/>
                </a:lnTo>
                <a:lnTo>
                  <a:pt x="132" y="0"/>
                </a:lnTo>
                <a:lnTo>
                  <a:pt x="148" y="0"/>
                </a:lnTo>
                <a:lnTo>
                  <a:pt x="162" y="4"/>
                </a:lnTo>
                <a:lnTo>
                  <a:pt x="176" y="10"/>
                </a:lnTo>
                <a:lnTo>
                  <a:pt x="188" y="20"/>
                </a:lnTo>
                <a:lnTo>
                  <a:pt x="188" y="20"/>
                </a:lnTo>
                <a:lnTo>
                  <a:pt x="198" y="32"/>
                </a:lnTo>
                <a:lnTo>
                  <a:pt x="206" y="44"/>
                </a:lnTo>
                <a:lnTo>
                  <a:pt x="210" y="56"/>
                </a:lnTo>
                <a:lnTo>
                  <a:pt x="212" y="72"/>
                </a:lnTo>
                <a:lnTo>
                  <a:pt x="212" y="72"/>
                </a:lnTo>
                <a:close/>
                <a:moveTo>
                  <a:pt x="234" y="352"/>
                </a:moveTo>
                <a:lnTo>
                  <a:pt x="234" y="352"/>
                </a:lnTo>
                <a:lnTo>
                  <a:pt x="228" y="364"/>
                </a:lnTo>
                <a:lnTo>
                  <a:pt x="222" y="374"/>
                </a:lnTo>
                <a:lnTo>
                  <a:pt x="212" y="384"/>
                </a:lnTo>
                <a:lnTo>
                  <a:pt x="200" y="390"/>
                </a:lnTo>
                <a:lnTo>
                  <a:pt x="200" y="390"/>
                </a:lnTo>
                <a:lnTo>
                  <a:pt x="192" y="394"/>
                </a:lnTo>
                <a:lnTo>
                  <a:pt x="182" y="398"/>
                </a:lnTo>
                <a:lnTo>
                  <a:pt x="162" y="400"/>
                </a:lnTo>
                <a:lnTo>
                  <a:pt x="44" y="400"/>
                </a:lnTo>
                <a:lnTo>
                  <a:pt x="44" y="400"/>
                </a:lnTo>
                <a:lnTo>
                  <a:pt x="34" y="398"/>
                </a:lnTo>
                <a:lnTo>
                  <a:pt x="24" y="398"/>
                </a:lnTo>
                <a:lnTo>
                  <a:pt x="16" y="394"/>
                </a:lnTo>
                <a:lnTo>
                  <a:pt x="10" y="390"/>
                </a:lnTo>
                <a:lnTo>
                  <a:pt x="6" y="386"/>
                </a:lnTo>
                <a:lnTo>
                  <a:pt x="2" y="380"/>
                </a:lnTo>
                <a:lnTo>
                  <a:pt x="0" y="372"/>
                </a:lnTo>
                <a:lnTo>
                  <a:pt x="0" y="364"/>
                </a:lnTo>
                <a:lnTo>
                  <a:pt x="0" y="364"/>
                </a:lnTo>
                <a:lnTo>
                  <a:pt x="2" y="352"/>
                </a:lnTo>
                <a:lnTo>
                  <a:pt x="4" y="342"/>
                </a:lnTo>
                <a:lnTo>
                  <a:pt x="56" y="194"/>
                </a:lnTo>
                <a:lnTo>
                  <a:pt x="166" y="194"/>
                </a:lnTo>
                <a:lnTo>
                  <a:pt x="110" y="352"/>
                </a:lnTo>
                <a:lnTo>
                  <a:pt x="234" y="352"/>
                </a:lnTo>
                <a:lnTo>
                  <a:pt x="234" y="352"/>
                </a:lnTo>
                <a:close/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+mn-lt"/>
              <a:ea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48" y="1814687"/>
            <a:ext cx="1060246" cy="323465"/>
          </a:xfrm>
          <a:prstGeom prst="rect">
            <a:avLst/>
          </a:prstGeom>
        </p:spPr>
      </p:pic>
      <p:sp>
        <p:nvSpPr>
          <p:cNvPr id="33" name="사각형 설명선 32"/>
          <p:cNvSpPr/>
          <p:nvPr/>
        </p:nvSpPr>
        <p:spPr>
          <a:xfrm>
            <a:off x="3582088" y="1762149"/>
            <a:ext cx="1109533" cy="377450"/>
          </a:xfrm>
          <a:prstGeom prst="wedgeRectCallout">
            <a:avLst>
              <a:gd name="adj1" fmla="val -66921"/>
              <a:gd name="adj2" fmla="val 4159"/>
            </a:avLst>
          </a:prstGeom>
          <a:noFill/>
          <a:ln>
            <a:solidFill>
              <a:srgbClr val="016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5" name="타원 34"/>
          <p:cNvSpPr/>
          <p:nvPr/>
        </p:nvSpPr>
        <p:spPr>
          <a:xfrm>
            <a:off x="3483591" y="167214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4</a:t>
            </a:r>
            <a:endParaRPr lang="ko-KR" altLang="en-US" sz="1050" b="1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36737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93" y="993254"/>
            <a:ext cx="6487972" cy="365118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object 3"/>
          <p:cNvSpPr/>
          <p:nvPr/>
        </p:nvSpPr>
        <p:spPr>
          <a:xfrm>
            <a:off x="417170" y="4720702"/>
            <a:ext cx="8208000" cy="1786294"/>
          </a:xfrm>
          <a:custGeom>
            <a:avLst/>
            <a:gdLst/>
            <a:ahLst/>
            <a:cxnLst/>
            <a:rect l="l" t="t" r="r" b="b"/>
            <a:pathLst>
              <a:path w="8280400" h="5760084">
                <a:moveTo>
                  <a:pt x="0" y="5759996"/>
                </a:moveTo>
                <a:lnTo>
                  <a:pt x="8280006" y="5759996"/>
                </a:lnTo>
                <a:lnTo>
                  <a:pt x="8280006" y="0"/>
                </a:lnTo>
                <a:lnTo>
                  <a:pt x="0" y="0"/>
                </a:lnTo>
                <a:lnTo>
                  <a:pt x="0" y="5759996"/>
                </a:lnTo>
                <a:close/>
              </a:path>
            </a:pathLst>
          </a:custGeom>
          <a:solidFill>
            <a:srgbClr val="F7F7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내용 개체 틀 6"/>
          <p:cNvSpPr>
            <a:spLocks noGrp="1"/>
          </p:cNvSpPr>
          <p:nvPr>
            <p:ph idx="1"/>
          </p:nvPr>
        </p:nvSpPr>
        <p:spPr>
          <a:xfrm>
            <a:off x="304975" y="4727450"/>
            <a:ext cx="8588072" cy="1593837"/>
          </a:xfrm>
          <a:noFill/>
        </p:spPr>
        <p:txBody>
          <a:bodyPr>
            <a:noAutofit/>
          </a:bodyPr>
          <a:lstStyle/>
          <a:p>
            <a:pPr marL="108000" indent="0">
              <a:spcBef>
                <a:spcPts val="600"/>
              </a:spcBef>
              <a:buNone/>
            </a:pPr>
            <a:r>
              <a:rPr lang="en-US" altLang="ko-KR" sz="1400" dirty="0" smtClean="0">
                <a:solidFill>
                  <a:srgbClr val="0282AA"/>
                </a:solidFill>
              </a:rPr>
              <a:t>Step 2~5 </a:t>
            </a:r>
            <a:r>
              <a:rPr lang="ko-KR" altLang="en-US" sz="1400" smtClean="0">
                <a:solidFill>
                  <a:srgbClr val="0282AA"/>
                </a:solidFill>
              </a:rPr>
              <a:t>과정에서 변경한 설정을 </a:t>
            </a:r>
            <a:r>
              <a:rPr lang="ko-KR" altLang="en-US" sz="1400" dirty="0" smtClean="0">
                <a:solidFill>
                  <a:srgbClr val="0282AA"/>
                </a:solidFill>
              </a:rPr>
              <a:t>저장한다</a:t>
            </a:r>
            <a:r>
              <a:rPr lang="en-US" altLang="ko-KR" sz="1400" dirty="0" smtClean="0">
                <a:solidFill>
                  <a:srgbClr val="0282AA"/>
                </a:solidFill>
              </a:rPr>
              <a:t>.</a:t>
            </a:r>
            <a:endParaRPr lang="en-US" altLang="ko-KR" sz="1400" dirty="0">
              <a:solidFill>
                <a:srgbClr val="0282AA"/>
              </a:solidFill>
            </a:endParaRP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[System &gt; </a:t>
            </a:r>
            <a:r>
              <a:rPr lang="ko-KR" altLang="en-US" sz="1400" smtClean="0"/>
              <a:t>일반설정 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설정 관리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메뉴를 선택한다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설정 저장 리스트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화면에서 최근부팅에 사용된 </a:t>
            </a:r>
            <a:r>
              <a:rPr lang="en-US" altLang="ko-KR" sz="1400" dirty="0" smtClean="0"/>
              <a:t>“</a:t>
            </a:r>
            <a:r>
              <a:rPr lang="ko-KR" altLang="en-US" sz="1400" smtClean="0">
                <a:solidFill>
                  <a:srgbClr val="0070C0"/>
                </a:solidFill>
              </a:rPr>
              <a:t>저장 공간</a:t>
            </a:r>
            <a:r>
              <a:rPr lang="en-US" altLang="ko-KR" sz="1400" dirty="0" smtClean="0">
                <a:solidFill>
                  <a:srgbClr val="0070C0"/>
                </a:solidFill>
              </a:rPr>
              <a:t># </a:t>
            </a:r>
            <a:r>
              <a:rPr lang="ko-KR" altLang="en-US" sz="1400" smtClean="0">
                <a:solidFill>
                  <a:srgbClr val="0070C0"/>
                </a:solidFill>
              </a:rPr>
              <a:t>번호</a:t>
            </a:r>
            <a:r>
              <a:rPr lang="en-US" altLang="ko-KR" sz="1400" dirty="0" smtClean="0"/>
              <a:t>”</a:t>
            </a:r>
            <a:r>
              <a:rPr lang="ko-KR" altLang="en-US" sz="1400" smtClean="0"/>
              <a:t>을 선택한다</a:t>
            </a:r>
            <a:r>
              <a:rPr lang="en-US" altLang="ko-KR" sz="1400" dirty="0" smtClean="0"/>
              <a:t>.</a:t>
            </a:r>
            <a:r>
              <a:rPr lang="ko-KR" altLang="en-US" sz="1400" smtClean="0"/>
              <a:t> </a:t>
            </a:r>
            <a:endParaRPr lang="en-US" altLang="ko-KR" sz="1400" dirty="0" smtClean="0"/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[</a:t>
            </a:r>
            <a:r>
              <a:rPr lang="ko-KR" altLang="en-US" sz="1400" smtClean="0"/>
              <a:t>저장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또는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다시저장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  <a:r>
              <a:rPr lang="ko-KR" altLang="en-US" sz="1400" smtClean="0"/>
              <a:t> </a:t>
            </a:r>
            <a:endParaRPr lang="en-US" altLang="ko-KR" sz="1400" dirty="0" smtClean="0"/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ko-KR" altLang="en-US" sz="1400" dirty="0" smtClean="0"/>
              <a:t>저장 확인 창이 뜨면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확인</a:t>
            </a:r>
            <a:r>
              <a:rPr lang="en-US" altLang="ko-KR" sz="1400" dirty="0" smtClean="0"/>
              <a:t>]</a:t>
            </a:r>
            <a:r>
              <a:rPr lang="ko-KR" altLang="en-US" sz="1400" smtClean="0"/>
              <a:t>을 클릭한다</a:t>
            </a:r>
            <a:r>
              <a:rPr lang="en-US" altLang="ko-KR" sz="1400" dirty="0" smtClean="0"/>
              <a:t>.</a:t>
            </a:r>
          </a:p>
          <a:p>
            <a:pPr marL="360000" indent="-252000">
              <a:spcBef>
                <a:spcPts val="600"/>
              </a:spcBef>
              <a:buFont typeface="+mj-lt"/>
              <a:buAutoNum type="arabicPeriod"/>
            </a:pPr>
            <a:r>
              <a:rPr lang="en-US" altLang="ko-KR" sz="1400" dirty="0" smtClean="0"/>
              <a:t>&lt;</a:t>
            </a:r>
            <a:r>
              <a:rPr lang="ko-KR" altLang="en-US" sz="1400" smtClean="0"/>
              <a:t>현재 설정 저장</a:t>
            </a:r>
            <a:r>
              <a:rPr lang="en-US" altLang="ko-KR" sz="1400" dirty="0" smtClean="0"/>
              <a:t>&gt; </a:t>
            </a:r>
            <a:r>
              <a:rPr lang="ko-KR" altLang="en-US" sz="1400" smtClean="0"/>
              <a:t>화면에서 저장공간 설명을 입력한 후 </a:t>
            </a:r>
            <a:r>
              <a:rPr lang="en-US" altLang="ko-KR" sz="1400" dirty="0" smtClean="0"/>
              <a:t>[</a:t>
            </a:r>
            <a:r>
              <a:rPr lang="ko-KR" altLang="en-US" sz="1400" smtClean="0"/>
              <a:t>적용</a:t>
            </a:r>
            <a:r>
              <a:rPr lang="en-US" altLang="ko-KR" sz="1400" dirty="0" smtClean="0"/>
              <a:t>] </a:t>
            </a:r>
            <a:r>
              <a:rPr lang="ko-KR" altLang="en-US" sz="1400" smtClean="0"/>
              <a:t>버튼을 클릭한다</a:t>
            </a:r>
            <a:r>
              <a:rPr lang="en-US" altLang="ko-KR" sz="1400" dirty="0" smtClean="0"/>
              <a:t>.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3F3A-330C-4514-9821-F3AA3E825B93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Step </a:t>
            </a:r>
            <a:r>
              <a:rPr lang="en-US" altLang="ko-KR" dirty="0" smtClean="0"/>
              <a:t>6. </a:t>
            </a:r>
            <a:r>
              <a:rPr lang="ko-KR" altLang="en-US" smtClean="0"/>
              <a:t>설정 저장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ko-KR" dirty="0" smtClean="0"/>
              <a:t>HTTP </a:t>
            </a:r>
            <a:r>
              <a:rPr lang="ko-KR" altLang="en-US" smtClean="0"/>
              <a:t>서비스 설정</a:t>
            </a:r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3354450" y="3148638"/>
            <a:ext cx="540000" cy="172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19" name="직사각형 18"/>
          <p:cNvSpPr/>
          <p:nvPr/>
        </p:nvSpPr>
        <p:spPr>
          <a:xfrm>
            <a:off x="604403" y="3974898"/>
            <a:ext cx="540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415" y="1809921"/>
            <a:ext cx="2366357" cy="11869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13"/>
          <a:stretch/>
        </p:blipFill>
        <p:spPr>
          <a:xfrm>
            <a:off x="5790415" y="3500487"/>
            <a:ext cx="2802337" cy="10881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직사각형 24"/>
          <p:cNvSpPr/>
          <p:nvPr/>
        </p:nvSpPr>
        <p:spPr>
          <a:xfrm>
            <a:off x="6878685" y="2740904"/>
            <a:ext cx="540000" cy="172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6" name="직사각형 25"/>
          <p:cNvSpPr/>
          <p:nvPr/>
        </p:nvSpPr>
        <p:spPr>
          <a:xfrm>
            <a:off x="6863917" y="3829219"/>
            <a:ext cx="1116000" cy="163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7" name="직사각형 26"/>
          <p:cNvSpPr/>
          <p:nvPr/>
        </p:nvSpPr>
        <p:spPr>
          <a:xfrm>
            <a:off x="6812632" y="4081986"/>
            <a:ext cx="360000" cy="144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28" name="타원 27"/>
          <p:cNvSpPr/>
          <p:nvPr/>
        </p:nvSpPr>
        <p:spPr>
          <a:xfrm>
            <a:off x="1179879" y="395689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1</a:t>
            </a:r>
            <a:endParaRPr lang="ko-KR" altLang="en-US" sz="1050" b="1" spc="-100" dirty="0" err="1" smtClean="0"/>
          </a:p>
        </p:txBody>
      </p:sp>
      <p:sp>
        <p:nvSpPr>
          <p:cNvPr id="29" name="타원 28"/>
          <p:cNvSpPr/>
          <p:nvPr/>
        </p:nvSpPr>
        <p:spPr>
          <a:xfrm>
            <a:off x="1903104" y="278472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2</a:t>
            </a:r>
            <a:endParaRPr lang="ko-KR" altLang="en-US" sz="1050" b="1" spc="-100" dirty="0" err="1" smtClean="0"/>
          </a:p>
        </p:txBody>
      </p:sp>
      <p:sp>
        <p:nvSpPr>
          <p:cNvPr id="30" name="타원 29"/>
          <p:cNvSpPr/>
          <p:nvPr/>
        </p:nvSpPr>
        <p:spPr>
          <a:xfrm>
            <a:off x="6652838" y="273730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 smtClean="0"/>
              <a:t>4</a:t>
            </a:r>
            <a:endParaRPr lang="ko-KR" altLang="en-US" sz="1050" b="1" spc="-100" dirty="0" err="1" smtClean="0"/>
          </a:p>
        </p:txBody>
      </p:sp>
      <p:sp>
        <p:nvSpPr>
          <p:cNvPr id="31" name="타원 30"/>
          <p:cNvSpPr/>
          <p:nvPr/>
        </p:nvSpPr>
        <p:spPr>
          <a:xfrm>
            <a:off x="6024798" y="381757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5</a:t>
            </a:r>
            <a:endParaRPr lang="ko-KR" altLang="en-US" sz="1050" b="1" spc="-100" dirty="0" err="1" smtClean="0"/>
          </a:p>
        </p:txBody>
      </p:sp>
      <p:sp>
        <p:nvSpPr>
          <p:cNvPr id="32" name="직사각형 31"/>
          <p:cNvSpPr/>
          <p:nvPr/>
        </p:nvSpPr>
        <p:spPr>
          <a:xfrm>
            <a:off x="3175195" y="2855236"/>
            <a:ext cx="1745565" cy="1672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endParaRPr lang="ko-KR" altLang="en-US" sz="1800" spc="-100" dirty="0" err="1" smtClean="0"/>
          </a:p>
        </p:txBody>
      </p:sp>
      <p:sp>
        <p:nvSpPr>
          <p:cNvPr id="33" name="타원 32"/>
          <p:cNvSpPr/>
          <p:nvPr/>
        </p:nvSpPr>
        <p:spPr>
          <a:xfrm>
            <a:off x="3131932" y="31508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6800" rIns="46800" rtlCol="0" anchor="ctr"/>
          <a:lstStyle/>
          <a:p>
            <a:pPr algn="ctr"/>
            <a:r>
              <a:rPr lang="en-US" altLang="ko-KR" sz="1050" b="1" spc="-100" dirty="0"/>
              <a:t>3</a:t>
            </a:r>
            <a:endParaRPr lang="ko-KR" altLang="en-US" sz="1050" b="1" spc="-100" dirty="0" err="1" smtClean="0"/>
          </a:p>
        </p:txBody>
      </p:sp>
    </p:spTree>
    <p:extLst>
      <p:ext uri="{BB962C8B-B14F-4D97-AF65-F5344CB8AC3E}">
        <p14:creationId xmlns:p14="http://schemas.microsoft.com/office/powerpoint/2010/main" val="42428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디자인 사용자 지정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파이오링크2017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46800" rIns="46800" rtlCol="0" anchor="ctr"/>
      <a:lstStyle>
        <a:defPPr algn="ctr">
          <a:defRPr sz="1800" spc="-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72000" rIns="72000" rtlCol="0" anchor="t">
        <a:spAutoFit/>
      </a:bodyPr>
      <a:lstStyle>
        <a:defPPr>
          <a:defRPr sz="2000" spc="-80" dirty="0" smtClean="0">
            <a:ln>
              <a:solidFill>
                <a:schemeClr val="tx1">
                  <a:alpha val="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ea typeface="+mj-e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3318</TotalTime>
  <Words>1811</Words>
  <Application>Microsoft Office PowerPoint</Application>
  <PresentationFormat>화면 슬라이드 쇼(4:3)</PresentationFormat>
  <Paragraphs>356</Paragraphs>
  <Slides>28</Slides>
  <Notes>28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28</vt:i4>
      </vt:variant>
    </vt:vector>
  </HeadingPairs>
  <TitlesOfParts>
    <vt:vector size="29" baseType="lpstr">
      <vt:lpstr>4_디자인 사용자 지정</vt:lpstr>
      <vt:lpstr>TOAST CLOUD WF-KS 설치 가이드</vt:lpstr>
      <vt:lpstr>HTTP 서비스 설정</vt:lpstr>
      <vt:lpstr>Step 1. Login</vt:lpstr>
      <vt:lpstr>Step 2. 어플리케이션 선택</vt:lpstr>
      <vt:lpstr>Step 3. 부하 분산 설정 - “실제 서버” 변경(1)</vt:lpstr>
      <vt:lpstr>Step 3. 부하 분산 설정 - “실제 서버” 변경(2)</vt:lpstr>
      <vt:lpstr>Step 4. 어플리케이션 활성화</vt:lpstr>
      <vt:lpstr>Step 5. 소스 NAT 활성화</vt:lpstr>
      <vt:lpstr>Step 6. 설정 저장</vt:lpstr>
      <vt:lpstr>Step 7. 웹 서비스 확인</vt:lpstr>
      <vt:lpstr>HTTPs 서비스 설정</vt:lpstr>
      <vt:lpstr>Step 1. Login</vt:lpstr>
      <vt:lpstr>Step 2. 어플리케이션 선택</vt:lpstr>
      <vt:lpstr>Step 3. 부하 분산 설정 - “실제 서버” 변경(1)</vt:lpstr>
      <vt:lpstr>Step 3. 부하 분산 설정 - “실제 서버” 변경(2)</vt:lpstr>
      <vt:lpstr>Step 4. 어플리케이션 활성화</vt:lpstr>
      <vt:lpstr>Step 5. 소스 NAT 활성화</vt:lpstr>
      <vt:lpstr>Step 6. 인증서 관리</vt:lpstr>
      <vt:lpstr>Step 7. 인증서 정보 확인</vt:lpstr>
      <vt:lpstr>Step 8. SSL 활성화</vt:lpstr>
      <vt:lpstr>Step 9. 설정 저장</vt:lpstr>
      <vt:lpstr>Step 10. 웹 서비스 확인</vt:lpstr>
      <vt:lpstr>멀티 인터페이스 설정</vt:lpstr>
      <vt:lpstr>Step 1. Instance 생성</vt:lpstr>
      <vt:lpstr>Step 2. Login</vt:lpstr>
      <vt:lpstr>Step 3. VLAN 설정</vt:lpstr>
      <vt:lpstr>Step 3. IP주소 설정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파이오링크 표준 PPT 슬라이드 모음</dc:title>
  <dc:creator>okjeong</dc:creator>
  <cp:lastModifiedBy>seed</cp:lastModifiedBy>
  <cp:revision>205</cp:revision>
  <cp:lastPrinted>2016-10-26T05:33:26Z</cp:lastPrinted>
  <dcterms:created xsi:type="dcterms:W3CDTF">2015-08-12T00:10:27Z</dcterms:created>
  <dcterms:modified xsi:type="dcterms:W3CDTF">2019-11-26T02:57:35Z</dcterms:modified>
</cp:coreProperties>
</file>